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6" r:id="rId1"/>
  </p:sldMasterIdLst>
  <p:notesMasterIdLst>
    <p:notesMasterId r:id="rId86"/>
  </p:notesMasterIdLst>
  <p:sldIdLst>
    <p:sldId id="259" r:id="rId2"/>
    <p:sldId id="261" r:id="rId3"/>
    <p:sldId id="262" r:id="rId4"/>
    <p:sldId id="265" r:id="rId5"/>
    <p:sldId id="266" r:id="rId6"/>
    <p:sldId id="267" r:id="rId7"/>
    <p:sldId id="827" r:id="rId8"/>
    <p:sldId id="773" r:id="rId9"/>
    <p:sldId id="774" r:id="rId10"/>
    <p:sldId id="775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87" r:id="rId23"/>
    <p:sldId id="788" r:id="rId24"/>
    <p:sldId id="789" r:id="rId25"/>
    <p:sldId id="338" r:id="rId26"/>
    <p:sldId id="790" r:id="rId27"/>
    <p:sldId id="791" r:id="rId28"/>
    <p:sldId id="792" r:id="rId29"/>
    <p:sldId id="793" r:id="rId30"/>
    <p:sldId id="794" r:id="rId31"/>
    <p:sldId id="343" r:id="rId32"/>
    <p:sldId id="797" r:id="rId33"/>
    <p:sldId id="796" r:id="rId34"/>
    <p:sldId id="798" r:id="rId35"/>
    <p:sldId id="799" r:id="rId36"/>
    <p:sldId id="804" r:id="rId37"/>
    <p:sldId id="806" r:id="rId38"/>
    <p:sldId id="800" r:id="rId39"/>
    <p:sldId id="801" r:id="rId40"/>
    <p:sldId id="802" r:id="rId41"/>
    <p:sldId id="803" r:id="rId42"/>
    <p:sldId id="805" r:id="rId43"/>
    <p:sldId id="807" r:id="rId44"/>
    <p:sldId id="344" r:id="rId45"/>
    <p:sldId id="808" r:id="rId46"/>
    <p:sldId id="809" r:id="rId47"/>
    <p:sldId id="810" r:id="rId48"/>
    <p:sldId id="811" r:id="rId49"/>
    <p:sldId id="812" r:id="rId50"/>
    <p:sldId id="813" r:id="rId51"/>
    <p:sldId id="814" r:id="rId52"/>
    <p:sldId id="815" r:id="rId53"/>
    <p:sldId id="826" r:id="rId54"/>
    <p:sldId id="828" r:id="rId55"/>
    <p:sldId id="829" r:id="rId56"/>
    <p:sldId id="830" r:id="rId57"/>
    <p:sldId id="823" r:id="rId58"/>
    <p:sldId id="816" r:id="rId59"/>
    <p:sldId id="818" r:id="rId60"/>
    <p:sldId id="817" r:id="rId61"/>
    <p:sldId id="819" r:id="rId62"/>
    <p:sldId id="820" r:id="rId63"/>
    <p:sldId id="821" r:id="rId64"/>
    <p:sldId id="822" r:id="rId65"/>
    <p:sldId id="831" r:id="rId66"/>
    <p:sldId id="824" r:id="rId67"/>
    <p:sldId id="825" r:id="rId68"/>
    <p:sldId id="832" r:id="rId69"/>
    <p:sldId id="835" r:id="rId70"/>
    <p:sldId id="836" r:id="rId71"/>
    <p:sldId id="837" r:id="rId72"/>
    <p:sldId id="833" r:id="rId73"/>
    <p:sldId id="834" r:id="rId74"/>
    <p:sldId id="838" r:id="rId75"/>
    <p:sldId id="839" r:id="rId76"/>
    <p:sldId id="840" r:id="rId77"/>
    <p:sldId id="841" r:id="rId78"/>
    <p:sldId id="842" r:id="rId79"/>
    <p:sldId id="843" r:id="rId80"/>
    <p:sldId id="844" r:id="rId81"/>
    <p:sldId id="845" r:id="rId82"/>
    <p:sldId id="846" r:id="rId83"/>
    <p:sldId id="847" r:id="rId84"/>
    <p:sldId id="269" r:id="rId8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Helvetica Neue" panose="020B0604020202020204" charset="0"/>
      <p:regular r:id="rId91"/>
      <p:bold r:id="rId92"/>
      <p:italic r:id="rId93"/>
      <p:boldItalic r:id="rId94"/>
    </p:embeddedFont>
    <p:embeddedFont>
      <p:font typeface="Helvetica Neue Light" panose="020B0604020202020204" charset="0"/>
      <p:regular r:id="rId95"/>
      <p:bold r:id="rId96"/>
      <p:italic r:id="rId97"/>
      <p:boldItalic r:id="rId98"/>
    </p:embeddedFont>
    <p:embeddedFont>
      <p:font typeface="Montserrat" panose="00000500000000000000" pitchFamily="2" charset="0"/>
      <p:regular r:id="rId99"/>
      <p:bold r:id="rId100"/>
      <p:italic r:id="rId101"/>
      <p:boldItalic r:id="rId102"/>
    </p:embeddedFont>
    <p:embeddedFont>
      <p:font typeface="Montserrat Medium" panose="00000600000000000000" pitchFamily="2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88" autoAdjust="0"/>
  </p:normalViewPr>
  <p:slideViewPr>
    <p:cSldViewPr snapToGrid="0">
      <p:cViewPr varScale="1">
        <p:scale>
          <a:sx n="108" d="100"/>
          <a:sy n="108" d="100"/>
        </p:scale>
        <p:origin x="98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51848-2530-4B9D-95D7-38719B61BE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AE8541-1B52-44C0-A0D7-C209E965B3FB}">
      <dgm:prSet phldrT="[Text]" custT="1"/>
      <dgm:spPr/>
      <dgm:t>
        <a:bodyPr/>
        <a:lstStyle/>
        <a:p>
          <a:r>
            <a:rPr lang="en-US" sz="1200" dirty="0"/>
            <a:t>Java Standard Edition (Java SE)</a:t>
          </a:r>
        </a:p>
      </dgm:t>
    </dgm:pt>
    <dgm:pt modelId="{EC98BD1E-CFFA-4220-9E1F-0730A45B4B30}" type="parTrans" cxnId="{403FAC2E-1254-4455-948A-92B898FF2B9D}">
      <dgm:prSet/>
      <dgm:spPr/>
      <dgm:t>
        <a:bodyPr/>
        <a:lstStyle/>
        <a:p>
          <a:endParaRPr lang="en-US" sz="900"/>
        </a:p>
      </dgm:t>
    </dgm:pt>
    <dgm:pt modelId="{2F5EB198-A7C0-4F02-AB2B-417D5B88C862}" type="sibTrans" cxnId="{403FAC2E-1254-4455-948A-92B898FF2B9D}">
      <dgm:prSet/>
      <dgm:spPr/>
      <dgm:t>
        <a:bodyPr/>
        <a:lstStyle/>
        <a:p>
          <a:endParaRPr lang="en-US" sz="900"/>
        </a:p>
      </dgm:t>
    </dgm:pt>
    <dgm:pt modelId="{5B49F8DB-9FA7-49DB-AD2D-F792A203C566}">
      <dgm:prSet phldrT="[Text]" custT="1"/>
      <dgm:spPr/>
      <dgm:t>
        <a:bodyPr/>
        <a:lstStyle/>
        <a:p>
          <a:r>
            <a:rPr lang="en-US" sz="1200" dirty="0"/>
            <a:t>Java Enterprise Edition (Java EE)</a:t>
          </a:r>
        </a:p>
      </dgm:t>
    </dgm:pt>
    <dgm:pt modelId="{1B08895B-65F0-4B1C-891C-00B9DF14EE2C}" type="parTrans" cxnId="{D7719AB8-D6D7-4522-811C-5F7A35B830CD}">
      <dgm:prSet/>
      <dgm:spPr/>
      <dgm:t>
        <a:bodyPr/>
        <a:lstStyle/>
        <a:p>
          <a:endParaRPr lang="en-US" sz="900"/>
        </a:p>
      </dgm:t>
    </dgm:pt>
    <dgm:pt modelId="{047938CE-DB8E-4407-B4D8-DB5FCDEE22A8}" type="sibTrans" cxnId="{D7719AB8-D6D7-4522-811C-5F7A35B830CD}">
      <dgm:prSet/>
      <dgm:spPr/>
      <dgm:t>
        <a:bodyPr/>
        <a:lstStyle/>
        <a:p>
          <a:endParaRPr lang="en-US" sz="900"/>
        </a:p>
      </dgm:t>
    </dgm:pt>
    <dgm:pt modelId="{5180CA2A-A682-40B5-B315-18A8AE5B6554}">
      <dgm:prSet phldrT="[Text]" custT="1"/>
      <dgm:spPr/>
      <dgm:t>
        <a:bodyPr/>
        <a:lstStyle/>
        <a:p>
          <a:r>
            <a:rPr lang="en-US" sz="1200" dirty="0"/>
            <a:t>Java Micro Edition (Java ME)</a:t>
          </a:r>
        </a:p>
      </dgm:t>
    </dgm:pt>
    <dgm:pt modelId="{D0D35C11-011A-4AB5-8846-F027BCE33833}" type="parTrans" cxnId="{7B9BFBF7-CA18-49D6-AD9C-B16BBB00CBE7}">
      <dgm:prSet/>
      <dgm:spPr/>
      <dgm:t>
        <a:bodyPr/>
        <a:lstStyle/>
        <a:p>
          <a:endParaRPr lang="en-US" sz="900"/>
        </a:p>
      </dgm:t>
    </dgm:pt>
    <dgm:pt modelId="{77FE8F0D-4655-4A30-B8C4-9670B4E6A77A}" type="sibTrans" cxnId="{7B9BFBF7-CA18-49D6-AD9C-B16BBB00CBE7}">
      <dgm:prSet/>
      <dgm:spPr/>
      <dgm:t>
        <a:bodyPr/>
        <a:lstStyle/>
        <a:p>
          <a:endParaRPr lang="en-US" sz="900"/>
        </a:p>
      </dgm:t>
    </dgm:pt>
    <dgm:pt modelId="{7BB7B1D6-FC36-45E3-9FDF-90F33D57B917}">
      <dgm:prSet phldrT="[Text]" custT="1"/>
      <dgm:spPr/>
      <dgm:t>
        <a:bodyPr/>
        <a:lstStyle/>
        <a:p>
          <a:r>
            <a:rPr lang="en-US" sz="1200" dirty="0"/>
            <a:t>Baseline features</a:t>
          </a:r>
        </a:p>
      </dgm:t>
    </dgm:pt>
    <dgm:pt modelId="{54811106-111E-4418-AE0A-86820AC7B016}" type="parTrans" cxnId="{E0120D54-0274-4B1A-A245-B5DEBCDAEBE2}">
      <dgm:prSet/>
      <dgm:spPr/>
      <dgm:t>
        <a:bodyPr/>
        <a:lstStyle/>
        <a:p>
          <a:endParaRPr lang="en-US" sz="1200"/>
        </a:p>
      </dgm:t>
    </dgm:pt>
    <dgm:pt modelId="{D6A3EE18-3D73-494C-9566-1446E09917DF}" type="sibTrans" cxnId="{E0120D54-0274-4B1A-A245-B5DEBCDAEBE2}">
      <dgm:prSet/>
      <dgm:spPr/>
      <dgm:t>
        <a:bodyPr/>
        <a:lstStyle/>
        <a:p>
          <a:endParaRPr lang="en-US" sz="1200"/>
        </a:p>
      </dgm:t>
    </dgm:pt>
    <dgm:pt modelId="{43E0C90F-0707-4487-8243-EDDAAA1D423D}">
      <dgm:prSet phldrT="[Text]" custT="1"/>
      <dgm:spPr/>
      <dgm:t>
        <a:bodyPr/>
        <a:lstStyle/>
        <a:p>
          <a:r>
            <a:rPr lang="en-US" sz="1200" dirty="0"/>
            <a:t>Supports standalone application creation</a:t>
          </a:r>
        </a:p>
      </dgm:t>
    </dgm:pt>
    <dgm:pt modelId="{123320F1-96E4-4B30-A55A-D5C5A1C7CB3D}" type="parTrans" cxnId="{A8C1D023-ECEC-4C19-8D28-91765B85553D}">
      <dgm:prSet/>
      <dgm:spPr/>
      <dgm:t>
        <a:bodyPr/>
        <a:lstStyle/>
        <a:p>
          <a:endParaRPr lang="en-US" sz="1200"/>
        </a:p>
      </dgm:t>
    </dgm:pt>
    <dgm:pt modelId="{CDDD132C-9E49-4536-9F88-49D6A505D085}" type="sibTrans" cxnId="{A8C1D023-ECEC-4C19-8D28-91765B85553D}">
      <dgm:prSet/>
      <dgm:spPr/>
      <dgm:t>
        <a:bodyPr/>
        <a:lstStyle/>
        <a:p>
          <a:endParaRPr lang="en-US" sz="1200"/>
        </a:p>
      </dgm:t>
    </dgm:pt>
    <dgm:pt modelId="{3F484E01-3A74-4896-9D3C-9B30DB6A2EB7}">
      <dgm:prSet phldrT="[Text]" custT="1"/>
      <dgm:spPr/>
      <dgm:t>
        <a:bodyPr/>
        <a:lstStyle/>
        <a:p>
          <a:r>
            <a:rPr lang="en-US" sz="1200" dirty="0"/>
            <a:t>Enterprise-ready version</a:t>
          </a:r>
        </a:p>
      </dgm:t>
    </dgm:pt>
    <dgm:pt modelId="{2B23D84F-681E-47F3-A62F-39E9512A5400}" type="parTrans" cxnId="{377DB2F0-8CCC-4F42-8E43-E3643DC183D7}">
      <dgm:prSet/>
      <dgm:spPr/>
      <dgm:t>
        <a:bodyPr/>
        <a:lstStyle/>
        <a:p>
          <a:endParaRPr lang="en-US" sz="1200"/>
        </a:p>
      </dgm:t>
    </dgm:pt>
    <dgm:pt modelId="{D0A31CB8-E02E-45D1-A138-5556309962B6}" type="sibTrans" cxnId="{377DB2F0-8CCC-4F42-8E43-E3643DC183D7}">
      <dgm:prSet/>
      <dgm:spPr/>
      <dgm:t>
        <a:bodyPr/>
        <a:lstStyle/>
        <a:p>
          <a:endParaRPr lang="en-US" sz="1200"/>
        </a:p>
      </dgm:t>
    </dgm:pt>
    <dgm:pt modelId="{FA40B3DC-A46F-4D52-903A-6C9E2605E174}">
      <dgm:prSet phldrT="[Text]" custT="1"/>
      <dgm:spPr/>
      <dgm:t>
        <a:bodyPr/>
        <a:lstStyle/>
        <a:p>
          <a:r>
            <a:rPr lang="en-US" sz="1200" dirty="0"/>
            <a:t>Supports web application, API, microservice development</a:t>
          </a:r>
        </a:p>
      </dgm:t>
    </dgm:pt>
    <dgm:pt modelId="{45268ED2-D79E-4A65-AE31-D66618536469}" type="parTrans" cxnId="{8CBFBA25-50C7-433E-B6A4-3BD4BF4F85B1}">
      <dgm:prSet/>
      <dgm:spPr/>
      <dgm:t>
        <a:bodyPr/>
        <a:lstStyle/>
        <a:p>
          <a:endParaRPr lang="en-US" sz="1200"/>
        </a:p>
      </dgm:t>
    </dgm:pt>
    <dgm:pt modelId="{49E10742-F242-4E7B-A169-1498527816FB}" type="sibTrans" cxnId="{8CBFBA25-50C7-433E-B6A4-3BD4BF4F85B1}">
      <dgm:prSet/>
      <dgm:spPr/>
      <dgm:t>
        <a:bodyPr/>
        <a:lstStyle/>
        <a:p>
          <a:endParaRPr lang="en-US" sz="1200"/>
        </a:p>
      </dgm:t>
    </dgm:pt>
    <dgm:pt modelId="{403F3CB4-AFA4-465A-9FA0-ACDB27320AFF}">
      <dgm:prSet phldrT="[Text]" custT="1"/>
      <dgm:spPr/>
      <dgm:t>
        <a:bodyPr/>
        <a:lstStyle/>
        <a:p>
          <a:r>
            <a:rPr lang="en-US" sz="1200" dirty="0"/>
            <a:t>Focused on enabling mobile development</a:t>
          </a:r>
        </a:p>
      </dgm:t>
    </dgm:pt>
    <dgm:pt modelId="{3E29A3EC-8E2C-463E-8615-C4D3BA092786}" type="parTrans" cxnId="{E74315A1-DE28-4166-BC2E-1E906EB4F056}">
      <dgm:prSet/>
      <dgm:spPr/>
      <dgm:t>
        <a:bodyPr/>
        <a:lstStyle/>
        <a:p>
          <a:endParaRPr lang="en-US" sz="1200"/>
        </a:p>
      </dgm:t>
    </dgm:pt>
    <dgm:pt modelId="{284AACFD-1E47-432C-ADD6-B73A123CCEA6}" type="sibTrans" cxnId="{E74315A1-DE28-4166-BC2E-1E906EB4F056}">
      <dgm:prSet/>
      <dgm:spPr/>
      <dgm:t>
        <a:bodyPr/>
        <a:lstStyle/>
        <a:p>
          <a:endParaRPr lang="en-US" sz="1200"/>
        </a:p>
      </dgm:t>
    </dgm:pt>
    <dgm:pt modelId="{25CE295A-305B-4386-AE7D-6A4F7F957293}" type="pres">
      <dgm:prSet presAssocID="{8D651848-2530-4B9D-95D7-38719B61BEA0}" presName="linear" presStyleCnt="0">
        <dgm:presLayoutVars>
          <dgm:dir/>
          <dgm:animLvl val="lvl"/>
          <dgm:resizeHandles val="exact"/>
        </dgm:presLayoutVars>
      </dgm:prSet>
      <dgm:spPr/>
    </dgm:pt>
    <dgm:pt modelId="{246819DF-E8A3-44C0-B832-BF4D1EBB1F24}" type="pres">
      <dgm:prSet presAssocID="{CDAE8541-1B52-44C0-A0D7-C209E965B3FB}" presName="parentLin" presStyleCnt="0"/>
      <dgm:spPr/>
    </dgm:pt>
    <dgm:pt modelId="{925BF4B5-0839-4B8C-9A73-D7F527510DEC}" type="pres">
      <dgm:prSet presAssocID="{CDAE8541-1B52-44C0-A0D7-C209E965B3FB}" presName="parentLeftMargin" presStyleLbl="node1" presStyleIdx="0" presStyleCnt="3"/>
      <dgm:spPr/>
    </dgm:pt>
    <dgm:pt modelId="{FD152610-56C7-49E8-99D4-46E01B48ABF5}" type="pres">
      <dgm:prSet presAssocID="{CDAE8541-1B52-44C0-A0D7-C209E965B3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C63901-B8D9-4CB2-9363-4FFB1BE5239C}" type="pres">
      <dgm:prSet presAssocID="{CDAE8541-1B52-44C0-A0D7-C209E965B3FB}" presName="negativeSpace" presStyleCnt="0"/>
      <dgm:spPr/>
    </dgm:pt>
    <dgm:pt modelId="{2E504D76-6346-4D35-A4C9-FD3C9ADAE48D}" type="pres">
      <dgm:prSet presAssocID="{CDAE8541-1B52-44C0-A0D7-C209E965B3FB}" presName="childText" presStyleLbl="conFgAcc1" presStyleIdx="0" presStyleCnt="3">
        <dgm:presLayoutVars>
          <dgm:bulletEnabled val="1"/>
        </dgm:presLayoutVars>
      </dgm:prSet>
      <dgm:spPr/>
    </dgm:pt>
    <dgm:pt modelId="{89666823-ED15-4C04-9D12-63337740A15B}" type="pres">
      <dgm:prSet presAssocID="{2F5EB198-A7C0-4F02-AB2B-417D5B88C862}" presName="spaceBetweenRectangles" presStyleCnt="0"/>
      <dgm:spPr/>
    </dgm:pt>
    <dgm:pt modelId="{9FCCF4B4-C5CE-4155-B4A1-1CDF6BC8DCB0}" type="pres">
      <dgm:prSet presAssocID="{5B49F8DB-9FA7-49DB-AD2D-F792A203C566}" presName="parentLin" presStyleCnt="0"/>
      <dgm:spPr/>
    </dgm:pt>
    <dgm:pt modelId="{CAFD4A88-F9D0-47D9-8A82-480D999B4E4B}" type="pres">
      <dgm:prSet presAssocID="{5B49F8DB-9FA7-49DB-AD2D-F792A203C566}" presName="parentLeftMargin" presStyleLbl="node1" presStyleIdx="0" presStyleCnt="3"/>
      <dgm:spPr/>
    </dgm:pt>
    <dgm:pt modelId="{4054BE3E-F4B4-4BD9-A14A-7907D3DE5BC4}" type="pres">
      <dgm:prSet presAssocID="{5B49F8DB-9FA7-49DB-AD2D-F792A203C5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A3E6F5-C2AC-4C7E-944E-CDE254F0FF96}" type="pres">
      <dgm:prSet presAssocID="{5B49F8DB-9FA7-49DB-AD2D-F792A203C566}" presName="negativeSpace" presStyleCnt="0"/>
      <dgm:spPr/>
    </dgm:pt>
    <dgm:pt modelId="{D2C790AA-CCAF-4E69-B1D1-B6BBF8537C3E}" type="pres">
      <dgm:prSet presAssocID="{5B49F8DB-9FA7-49DB-AD2D-F792A203C566}" presName="childText" presStyleLbl="conFgAcc1" presStyleIdx="1" presStyleCnt="3">
        <dgm:presLayoutVars>
          <dgm:bulletEnabled val="1"/>
        </dgm:presLayoutVars>
      </dgm:prSet>
      <dgm:spPr/>
    </dgm:pt>
    <dgm:pt modelId="{DF646AB4-EBFB-4C97-8F5E-2A02CA5641FB}" type="pres">
      <dgm:prSet presAssocID="{047938CE-DB8E-4407-B4D8-DB5FCDEE22A8}" presName="spaceBetweenRectangles" presStyleCnt="0"/>
      <dgm:spPr/>
    </dgm:pt>
    <dgm:pt modelId="{F0695B8B-3D0C-44FA-AE42-F25FEDBAAAFA}" type="pres">
      <dgm:prSet presAssocID="{5180CA2A-A682-40B5-B315-18A8AE5B6554}" presName="parentLin" presStyleCnt="0"/>
      <dgm:spPr/>
    </dgm:pt>
    <dgm:pt modelId="{837254D7-64A6-4E42-B908-F93B53D1FA36}" type="pres">
      <dgm:prSet presAssocID="{5180CA2A-A682-40B5-B315-18A8AE5B6554}" presName="parentLeftMargin" presStyleLbl="node1" presStyleIdx="1" presStyleCnt="3"/>
      <dgm:spPr/>
    </dgm:pt>
    <dgm:pt modelId="{777C0E9D-C8FA-44DA-9F36-B33FD78F6F52}" type="pres">
      <dgm:prSet presAssocID="{5180CA2A-A682-40B5-B315-18A8AE5B655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A56F54B-D2E1-418F-BFA8-F828D8CFBA7E}" type="pres">
      <dgm:prSet presAssocID="{5180CA2A-A682-40B5-B315-18A8AE5B6554}" presName="negativeSpace" presStyleCnt="0"/>
      <dgm:spPr/>
    </dgm:pt>
    <dgm:pt modelId="{CF0DA4B3-FB60-412C-8271-202438274292}" type="pres">
      <dgm:prSet presAssocID="{5180CA2A-A682-40B5-B315-18A8AE5B655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8C1D023-ECEC-4C19-8D28-91765B85553D}" srcId="{CDAE8541-1B52-44C0-A0D7-C209E965B3FB}" destId="{43E0C90F-0707-4487-8243-EDDAAA1D423D}" srcOrd="1" destOrd="0" parTransId="{123320F1-96E4-4B30-A55A-D5C5A1C7CB3D}" sibTransId="{CDDD132C-9E49-4536-9F88-49D6A505D085}"/>
    <dgm:cxn modelId="{8CBFBA25-50C7-433E-B6A4-3BD4BF4F85B1}" srcId="{5B49F8DB-9FA7-49DB-AD2D-F792A203C566}" destId="{FA40B3DC-A46F-4D52-903A-6C9E2605E174}" srcOrd="1" destOrd="0" parTransId="{45268ED2-D79E-4A65-AE31-D66618536469}" sibTransId="{49E10742-F242-4E7B-A169-1498527816FB}"/>
    <dgm:cxn modelId="{641C8427-B1DD-47AA-BA7A-6F4BAF41C3ED}" type="presOf" srcId="{CDAE8541-1B52-44C0-A0D7-C209E965B3FB}" destId="{FD152610-56C7-49E8-99D4-46E01B48ABF5}" srcOrd="1" destOrd="0" presId="urn:microsoft.com/office/officeart/2005/8/layout/list1"/>
    <dgm:cxn modelId="{028C3A28-1805-4C63-AC57-2B884562EDD9}" type="presOf" srcId="{FA40B3DC-A46F-4D52-903A-6C9E2605E174}" destId="{D2C790AA-CCAF-4E69-B1D1-B6BBF8537C3E}" srcOrd="0" destOrd="1" presId="urn:microsoft.com/office/officeart/2005/8/layout/list1"/>
    <dgm:cxn modelId="{4F3AC028-3486-4F53-BAB6-CBC481C72CE5}" type="presOf" srcId="{3F484E01-3A74-4896-9D3C-9B30DB6A2EB7}" destId="{D2C790AA-CCAF-4E69-B1D1-B6BBF8537C3E}" srcOrd="0" destOrd="0" presId="urn:microsoft.com/office/officeart/2005/8/layout/list1"/>
    <dgm:cxn modelId="{403FAC2E-1254-4455-948A-92B898FF2B9D}" srcId="{8D651848-2530-4B9D-95D7-38719B61BEA0}" destId="{CDAE8541-1B52-44C0-A0D7-C209E965B3FB}" srcOrd="0" destOrd="0" parTransId="{EC98BD1E-CFFA-4220-9E1F-0730A45B4B30}" sibTransId="{2F5EB198-A7C0-4F02-AB2B-417D5B88C862}"/>
    <dgm:cxn modelId="{F8B11A61-E523-4B8D-81F8-2B96FD1D7AA9}" type="presOf" srcId="{7BB7B1D6-FC36-45E3-9FDF-90F33D57B917}" destId="{2E504D76-6346-4D35-A4C9-FD3C9ADAE48D}" srcOrd="0" destOrd="0" presId="urn:microsoft.com/office/officeart/2005/8/layout/list1"/>
    <dgm:cxn modelId="{691A8862-DD45-4FA8-9825-BF03031C4531}" type="presOf" srcId="{43E0C90F-0707-4487-8243-EDDAAA1D423D}" destId="{2E504D76-6346-4D35-A4C9-FD3C9ADAE48D}" srcOrd="0" destOrd="1" presId="urn:microsoft.com/office/officeart/2005/8/layout/list1"/>
    <dgm:cxn modelId="{885A6A48-BF47-47C7-AD19-7EC9991E4864}" type="presOf" srcId="{5180CA2A-A682-40B5-B315-18A8AE5B6554}" destId="{837254D7-64A6-4E42-B908-F93B53D1FA36}" srcOrd="0" destOrd="0" presId="urn:microsoft.com/office/officeart/2005/8/layout/list1"/>
    <dgm:cxn modelId="{E0120D54-0274-4B1A-A245-B5DEBCDAEBE2}" srcId="{CDAE8541-1B52-44C0-A0D7-C209E965B3FB}" destId="{7BB7B1D6-FC36-45E3-9FDF-90F33D57B917}" srcOrd="0" destOrd="0" parTransId="{54811106-111E-4418-AE0A-86820AC7B016}" sibTransId="{D6A3EE18-3D73-494C-9566-1446E09917DF}"/>
    <dgm:cxn modelId="{1BD20555-0050-4502-979E-EE27717AED0B}" type="presOf" srcId="{5B49F8DB-9FA7-49DB-AD2D-F792A203C566}" destId="{4054BE3E-F4B4-4BD9-A14A-7907D3DE5BC4}" srcOrd="1" destOrd="0" presId="urn:microsoft.com/office/officeart/2005/8/layout/list1"/>
    <dgm:cxn modelId="{57C41C5A-643C-4287-A33D-73AECF1C1902}" type="presOf" srcId="{8D651848-2530-4B9D-95D7-38719B61BEA0}" destId="{25CE295A-305B-4386-AE7D-6A4F7F957293}" srcOrd="0" destOrd="0" presId="urn:microsoft.com/office/officeart/2005/8/layout/list1"/>
    <dgm:cxn modelId="{E74315A1-DE28-4166-BC2E-1E906EB4F056}" srcId="{5180CA2A-A682-40B5-B315-18A8AE5B6554}" destId="{403F3CB4-AFA4-465A-9FA0-ACDB27320AFF}" srcOrd="0" destOrd="0" parTransId="{3E29A3EC-8E2C-463E-8615-C4D3BA092786}" sibTransId="{284AACFD-1E47-432C-ADD6-B73A123CCEA6}"/>
    <dgm:cxn modelId="{CF1ECDB4-0C19-42C6-980E-953959D899EE}" type="presOf" srcId="{CDAE8541-1B52-44C0-A0D7-C209E965B3FB}" destId="{925BF4B5-0839-4B8C-9A73-D7F527510DEC}" srcOrd="0" destOrd="0" presId="urn:microsoft.com/office/officeart/2005/8/layout/list1"/>
    <dgm:cxn modelId="{D7719AB8-D6D7-4522-811C-5F7A35B830CD}" srcId="{8D651848-2530-4B9D-95D7-38719B61BEA0}" destId="{5B49F8DB-9FA7-49DB-AD2D-F792A203C566}" srcOrd="1" destOrd="0" parTransId="{1B08895B-65F0-4B1C-891C-00B9DF14EE2C}" sibTransId="{047938CE-DB8E-4407-B4D8-DB5FCDEE22A8}"/>
    <dgm:cxn modelId="{20A352E5-984A-4F14-8566-E6FEF162E9AB}" type="presOf" srcId="{5180CA2A-A682-40B5-B315-18A8AE5B6554}" destId="{777C0E9D-C8FA-44DA-9F36-B33FD78F6F52}" srcOrd="1" destOrd="0" presId="urn:microsoft.com/office/officeart/2005/8/layout/list1"/>
    <dgm:cxn modelId="{377DB2F0-8CCC-4F42-8E43-E3643DC183D7}" srcId="{5B49F8DB-9FA7-49DB-AD2D-F792A203C566}" destId="{3F484E01-3A74-4896-9D3C-9B30DB6A2EB7}" srcOrd="0" destOrd="0" parTransId="{2B23D84F-681E-47F3-A62F-39E9512A5400}" sibTransId="{D0A31CB8-E02E-45D1-A138-5556309962B6}"/>
    <dgm:cxn modelId="{7B9BFBF7-CA18-49D6-AD9C-B16BBB00CBE7}" srcId="{8D651848-2530-4B9D-95D7-38719B61BEA0}" destId="{5180CA2A-A682-40B5-B315-18A8AE5B6554}" srcOrd="2" destOrd="0" parTransId="{D0D35C11-011A-4AB5-8846-F027BCE33833}" sibTransId="{77FE8F0D-4655-4A30-B8C4-9670B4E6A77A}"/>
    <dgm:cxn modelId="{4F4DF8FB-C39A-46F8-BFE1-FAE21BA6A9DE}" type="presOf" srcId="{403F3CB4-AFA4-465A-9FA0-ACDB27320AFF}" destId="{CF0DA4B3-FB60-412C-8271-202438274292}" srcOrd="0" destOrd="0" presId="urn:microsoft.com/office/officeart/2005/8/layout/list1"/>
    <dgm:cxn modelId="{902BC6FD-8FA7-4193-B25B-60571882948A}" type="presOf" srcId="{5B49F8DB-9FA7-49DB-AD2D-F792A203C566}" destId="{CAFD4A88-F9D0-47D9-8A82-480D999B4E4B}" srcOrd="0" destOrd="0" presId="urn:microsoft.com/office/officeart/2005/8/layout/list1"/>
    <dgm:cxn modelId="{CCEFCF51-4573-4354-A23C-B6937670FC4A}" type="presParOf" srcId="{25CE295A-305B-4386-AE7D-6A4F7F957293}" destId="{246819DF-E8A3-44C0-B832-BF4D1EBB1F24}" srcOrd="0" destOrd="0" presId="urn:microsoft.com/office/officeart/2005/8/layout/list1"/>
    <dgm:cxn modelId="{15476435-D2D7-4067-AC7E-5B9D3E365795}" type="presParOf" srcId="{246819DF-E8A3-44C0-B832-BF4D1EBB1F24}" destId="{925BF4B5-0839-4B8C-9A73-D7F527510DEC}" srcOrd="0" destOrd="0" presId="urn:microsoft.com/office/officeart/2005/8/layout/list1"/>
    <dgm:cxn modelId="{77663F3D-93E9-4201-9A2B-94227453E845}" type="presParOf" srcId="{246819DF-E8A3-44C0-B832-BF4D1EBB1F24}" destId="{FD152610-56C7-49E8-99D4-46E01B48ABF5}" srcOrd="1" destOrd="0" presId="urn:microsoft.com/office/officeart/2005/8/layout/list1"/>
    <dgm:cxn modelId="{93B94009-E966-4478-9E24-31430CD853C0}" type="presParOf" srcId="{25CE295A-305B-4386-AE7D-6A4F7F957293}" destId="{3AC63901-B8D9-4CB2-9363-4FFB1BE5239C}" srcOrd="1" destOrd="0" presId="urn:microsoft.com/office/officeart/2005/8/layout/list1"/>
    <dgm:cxn modelId="{44E1D129-1354-4C29-B2E1-5141746C6210}" type="presParOf" srcId="{25CE295A-305B-4386-AE7D-6A4F7F957293}" destId="{2E504D76-6346-4D35-A4C9-FD3C9ADAE48D}" srcOrd="2" destOrd="0" presId="urn:microsoft.com/office/officeart/2005/8/layout/list1"/>
    <dgm:cxn modelId="{6E8C01F9-7E46-4E85-8579-10350BF7BA4E}" type="presParOf" srcId="{25CE295A-305B-4386-AE7D-6A4F7F957293}" destId="{89666823-ED15-4C04-9D12-63337740A15B}" srcOrd="3" destOrd="0" presId="urn:microsoft.com/office/officeart/2005/8/layout/list1"/>
    <dgm:cxn modelId="{8BB0FB5A-8CEA-4D9D-9268-2F6B21F1BE80}" type="presParOf" srcId="{25CE295A-305B-4386-AE7D-6A4F7F957293}" destId="{9FCCF4B4-C5CE-4155-B4A1-1CDF6BC8DCB0}" srcOrd="4" destOrd="0" presId="urn:microsoft.com/office/officeart/2005/8/layout/list1"/>
    <dgm:cxn modelId="{B2AB92F7-849F-44D7-B5A9-441A2A489297}" type="presParOf" srcId="{9FCCF4B4-C5CE-4155-B4A1-1CDF6BC8DCB0}" destId="{CAFD4A88-F9D0-47D9-8A82-480D999B4E4B}" srcOrd="0" destOrd="0" presId="urn:microsoft.com/office/officeart/2005/8/layout/list1"/>
    <dgm:cxn modelId="{AA104AA2-D3A9-444E-ACE9-6EEC0112FB95}" type="presParOf" srcId="{9FCCF4B4-C5CE-4155-B4A1-1CDF6BC8DCB0}" destId="{4054BE3E-F4B4-4BD9-A14A-7907D3DE5BC4}" srcOrd="1" destOrd="0" presId="urn:microsoft.com/office/officeart/2005/8/layout/list1"/>
    <dgm:cxn modelId="{0C3C4C1A-22F5-4D4A-A513-356C54EE0D5D}" type="presParOf" srcId="{25CE295A-305B-4386-AE7D-6A4F7F957293}" destId="{DFA3E6F5-C2AC-4C7E-944E-CDE254F0FF96}" srcOrd="5" destOrd="0" presId="urn:microsoft.com/office/officeart/2005/8/layout/list1"/>
    <dgm:cxn modelId="{53D795B1-C767-4B88-8A46-687587A211EF}" type="presParOf" srcId="{25CE295A-305B-4386-AE7D-6A4F7F957293}" destId="{D2C790AA-CCAF-4E69-B1D1-B6BBF8537C3E}" srcOrd="6" destOrd="0" presId="urn:microsoft.com/office/officeart/2005/8/layout/list1"/>
    <dgm:cxn modelId="{CF655527-78F4-4DED-8C93-669A36780CF9}" type="presParOf" srcId="{25CE295A-305B-4386-AE7D-6A4F7F957293}" destId="{DF646AB4-EBFB-4C97-8F5E-2A02CA5641FB}" srcOrd="7" destOrd="0" presId="urn:microsoft.com/office/officeart/2005/8/layout/list1"/>
    <dgm:cxn modelId="{7F5B4419-B065-4958-BEC9-418BB47EA72F}" type="presParOf" srcId="{25CE295A-305B-4386-AE7D-6A4F7F957293}" destId="{F0695B8B-3D0C-44FA-AE42-F25FEDBAAAFA}" srcOrd="8" destOrd="0" presId="urn:microsoft.com/office/officeart/2005/8/layout/list1"/>
    <dgm:cxn modelId="{2956A6FC-2D2C-42F1-9B3F-C1C15EB56B26}" type="presParOf" srcId="{F0695B8B-3D0C-44FA-AE42-F25FEDBAAAFA}" destId="{837254D7-64A6-4E42-B908-F93B53D1FA36}" srcOrd="0" destOrd="0" presId="urn:microsoft.com/office/officeart/2005/8/layout/list1"/>
    <dgm:cxn modelId="{0543A165-83AF-465D-B267-DCCC2F6E0476}" type="presParOf" srcId="{F0695B8B-3D0C-44FA-AE42-F25FEDBAAAFA}" destId="{777C0E9D-C8FA-44DA-9F36-B33FD78F6F52}" srcOrd="1" destOrd="0" presId="urn:microsoft.com/office/officeart/2005/8/layout/list1"/>
    <dgm:cxn modelId="{5132312F-E7F3-40A6-A977-3A0FFC7C56A5}" type="presParOf" srcId="{25CE295A-305B-4386-AE7D-6A4F7F957293}" destId="{8A56F54B-D2E1-418F-BFA8-F828D8CFBA7E}" srcOrd="9" destOrd="0" presId="urn:microsoft.com/office/officeart/2005/8/layout/list1"/>
    <dgm:cxn modelId="{2B2F26F8-93B2-4790-8932-1E407DE1998D}" type="presParOf" srcId="{25CE295A-305B-4386-AE7D-6A4F7F957293}" destId="{CF0DA4B3-FB60-412C-8271-20243827429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9CA7C-03BE-4F8E-ABF0-71B61148C67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52F495B-B8BB-43CC-8753-B174E51F39C1}">
      <dgm:prSet phldrT="[Text]" custT="1"/>
      <dgm:spPr/>
      <dgm:t>
        <a:bodyPr/>
        <a:lstStyle/>
        <a:p>
          <a:r>
            <a:rPr lang="en-US" sz="1400" dirty="0"/>
            <a:t>JRE</a:t>
          </a:r>
        </a:p>
      </dgm:t>
    </dgm:pt>
    <dgm:pt modelId="{07BF910B-46B6-462B-A3F4-12548506188B}" type="parTrans" cxnId="{83CA8896-325B-4F04-8932-E360F9E9F078}">
      <dgm:prSet/>
      <dgm:spPr/>
      <dgm:t>
        <a:bodyPr/>
        <a:lstStyle/>
        <a:p>
          <a:endParaRPr lang="en-US" sz="3200"/>
        </a:p>
      </dgm:t>
    </dgm:pt>
    <dgm:pt modelId="{B5AD8949-A6A8-4F04-9E3A-183D638A28B5}" type="sibTrans" cxnId="{83CA8896-325B-4F04-8932-E360F9E9F078}">
      <dgm:prSet custT="1"/>
      <dgm:spPr/>
      <dgm:t>
        <a:bodyPr/>
        <a:lstStyle/>
        <a:p>
          <a:endParaRPr lang="en-US" sz="1100"/>
        </a:p>
      </dgm:t>
    </dgm:pt>
    <dgm:pt modelId="{BC21E08A-5B51-4911-992B-89807E2642EC}" type="pres">
      <dgm:prSet presAssocID="{1BB9CA7C-03BE-4F8E-ABF0-71B61148C674}" presName="Name0" presStyleCnt="0">
        <dgm:presLayoutVars>
          <dgm:dir/>
          <dgm:resizeHandles val="exact"/>
        </dgm:presLayoutVars>
      </dgm:prSet>
      <dgm:spPr/>
    </dgm:pt>
    <dgm:pt modelId="{68E6CECA-256D-4D30-8F57-A0BD5816CFBA}" type="pres">
      <dgm:prSet presAssocID="{1BB9CA7C-03BE-4F8E-ABF0-71B61148C674}" presName="vNodes" presStyleCnt="0"/>
      <dgm:spPr/>
    </dgm:pt>
    <dgm:pt modelId="{08B390A2-5D30-4FAE-A0C8-38916FAA6FAE}" type="pres">
      <dgm:prSet presAssocID="{1BB9CA7C-03BE-4F8E-ABF0-71B61148C674}" presName="lastNode" presStyleLbl="node1" presStyleIdx="0" presStyleCnt="1" custScaleX="22238" custScaleY="22238" custLinFactNeighborX="-28838" custLinFactNeighborY="-19314">
        <dgm:presLayoutVars>
          <dgm:bulletEnabled val="1"/>
        </dgm:presLayoutVars>
      </dgm:prSet>
      <dgm:spPr/>
    </dgm:pt>
  </dgm:ptLst>
  <dgm:cxnLst>
    <dgm:cxn modelId="{DDB81700-C9DD-4734-82D1-0111A6905F97}" type="presOf" srcId="{552F495B-B8BB-43CC-8753-B174E51F39C1}" destId="{08B390A2-5D30-4FAE-A0C8-38916FAA6FAE}" srcOrd="0" destOrd="0" presId="urn:microsoft.com/office/officeart/2005/8/layout/equation2"/>
    <dgm:cxn modelId="{83CA8896-325B-4F04-8932-E360F9E9F078}" srcId="{1BB9CA7C-03BE-4F8E-ABF0-71B61148C674}" destId="{552F495B-B8BB-43CC-8753-B174E51F39C1}" srcOrd="0" destOrd="0" parTransId="{07BF910B-46B6-462B-A3F4-12548506188B}" sibTransId="{B5AD8949-A6A8-4F04-9E3A-183D638A28B5}"/>
    <dgm:cxn modelId="{1219CFFD-973D-4BC6-A673-A10ACF84838E}" type="presOf" srcId="{1BB9CA7C-03BE-4F8E-ABF0-71B61148C674}" destId="{BC21E08A-5B51-4911-992B-89807E2642EC}" srcOrd="0" destOrd="0" presId="urn:microsoft.com/office/officeart/2005/8/layout/equation2"/>
    <dgm:cxn modelId="{68408A54-4241-4578-9C3F-5E188A6BC548}" type="presParOf" srcId="{BC21E08A-5B51-4911-992B-89807E2642EC}" destId="{68E6CECA-256D-4D30-8F57-A0BD5816CFBA}" srcOrd="0" destOrd="0" presId="urn:microsoft.com/office/officeart/2005/8/layout/equation2"/>
    <dgm:cxn modelId="{075586A7-2FC1-4B8D-B8EC-BF5226655AF2}" type="presParOf" srcId="{BC21E08A-5B51-4911-992B-89807E2642EC}" destId="{08B390A2-5D30-4FAE-A0C8-38916FAA6FAE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9CA7C-03BE-4F8E-ABF0-71B61148C67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52F495B-B8BB-43CC-8753-B174E51F39C1}">
      <dgm:prSet phldrT="[Text]" custT="1"/>
      <dgm:spPr/>
      <dgm:t>
        <a:bodyPr/>
        <a:lstStyle/>
        <a:p>
          <a:r>
            <a:rPr lang="en-US" sz="1400" dirty="0"/>
            <a:t>JRE</a:t>
          </a:r>
        </a:p>
      </dgm:t>
    </dgm:pt>
    <dgm:pt modelId="{07BF910B-46B6-462B-A3F4-12548506188B}" type="parTrans" cxnId="{83CA8896-325B-4F04-8932-E360F9E9F078}">
      <dgm:prSet/>
      <dgm:spPr/>
      <dgm:t>
        <a:bodyPr/>
        <a:lstStyle/>
        <a:p>
          <a:endParaRPr lang="en-US" sz="3200"/>
        </a:p>
      </dgm:t>
    </dgm:pt>
    <dgm:pt modelId="{B5AD8949-A6A8-4F04-9E3A-183D638A28B5}" type="sibTrans" cxnId="{83CA8896-325B-4F04-8932-E360F9E9F078}">
      <dgm:prSet custT="1"/>
      <dgm:spPr/>
      <dgm:t>
        <a:bodyPr/>
        <a:lstStyle/>
        <a:p>
          <a:endParaRPr lang="en-US" sz="1100"/>
        </a:p>
      </dgm:t>
    </dgm:pt>
    <dgm:pt modelId="{399D91C5-7B37-4BAB-9852-2385571CCD43}">
      <dgm:prSet phldrT="[Text]" custT="1"/>
      <dgm:spPr/>
      <dgm:t>
        <a:bodyPr/>
        <a:lstStyle/>
        <a:p>
          <a:r>
            <a:rPr lang="en-US" sz="1400" dirty="0"/>
            <a:t>Dev Tooling</a:t>
          </a:r>
        </a:p>
      </dgm:t>
    </dgm:pt>
    <dgm:pt modelId="{1BB3781C-E952-4EC5-9301-1895BE92E760}" type="parTrans" cxnId="{242D82DC-8BB8-479E-923A-B47EBECD4F6B}">
      <dgm:prSet/>
      <dgm:spPr/>
      <dgm:t>
        <a:bodyPr/>
        <a:lstStyle/>
        <a:p>
          <a:endParaRPr lang="en-US" sz="3200"/>
        </a:p>
      </dgm:t>
    </dgm:pt>
    <dgm:pt modelId="{97D16179-AAD8-45FA-BE4A-BDE172CCF9FF}" type="sibTrans" cxnId="{242D82DC-8BB8-479E-923A-B47EBECD4F6B}">
      <dgm:prSet custT="1"/>
      <dgm:spPr/>
      <dgm:t>
        <a:bodyPr/>
        <a:lstStyle/>
        <a:p>
          <a:endParaRPr lang="en-US" sz="1100"/>
        </a:p>
      </dgm:t>
    </dgm:pt>
    <dgm:pt modelId="{6C63A6FC-BD61-4EB1-9EC5-7947C5906208}">
      <dgm:prSet phldrT="[Text]" custT="1"/>
      <dgm:spPr/>
      <dgm:t>
        <a:bodyPr/>
        <a:lstStyle/>
        <a:p>
          <a:r>
            <a:rPr lang="en-US" sz="1400" dirty="0"/>
            <a:t>JDK</a:t>
          </a:r>
        </a:p>
      </dgm:t>
    </dgm:pt>
    <dgm:pt modelId="{5C25399C-21EF-4B77-AACD-E8C1B62F9260}" type="parTrans" cxnId="{F33727A0-5480-487F-938A-A37ECF72E0CB}">
      <dgm:prSet/>
      <dgm:spPr/>
      <dgm:t>
        <a:bodyPr/>
        <a:lstStyle/>
        <a:p>
          <a:endParaRPr lang="en-US" sz="3200"/>
        </a:p>
      </dgm:t>
    </dgm:pt>
    <dgm:pt modelId="{37B90E0B-CB95-4B96-82EF-AB75F0FB515B}" type="sibTrans" cxnId="{F33727A0-5480-487F-938A-A37ECF72E0CB}">
      <dgm:prSet/>
      <dgm:spPr/>
      <dgm:t>
        <a:bodyPr/>
        <a:lstStyle/>
        <a:p>
          <a:endParaRPr lang="en-US" sz="3200"/>
        </a:p>
      </dgm:t>
    </dgm:pt>
    <dgm:pt modelId="{BC21E08A-5B51-4911-992B-89807E2642EC}" type="pres">
      <dgm:prSet presAssocID="{1BB9CA7C-03BE-4F8E-ABF0-71B61148C674}" presName="Name0" presStyleCnt="0">
        <dgm:presLayoutVars>
          <dgm:dir/>
          <dgm:resizeHandles val="exact"/>
        </dgm:presLayoutVars>
      </dgm:prSet>
      <dgm:spPr/>
    </dgm:pt>
    <dgm:pt modelId="{68E6CECA-256D-4D30-8F57-A0BD5816CFBA}" type="pres">
      <dgm:prSet presAssocID="{1BB9CA7C-03BE-4F8E-ABF0-71B61148C674}" presName="vNodes" presStyleCnt="0"/>
      <dgm:spPr/>
    </dgm:pt>
    <dgm:pt modelId="{91B7C16A-26A3-432F-AF86-286962A81F1E}" type="pres">
      <dgm:prSet presAssocID="{552F495B-B8BB-43CC-8753-B174E51F39C1}" presName="node" presStyleLbl="node1" presStyleIdx="0" presStyleCnt="3">
        <dgm:presLayoutVars>
          <dgm:bulletEnabled val="1"/>
        </dgm:presLayoutVars>
      </dgm:prSet>
      <dgm:spPr/>
    </dgm:pt>
    <dgm:pt modelId="{B32659A2-7F2C-41BD-9A73-0E5B58D3C18C}" type="pres">
      <dgm:prSet presAssocID="{B5AD8949-A6A8-4F04-9E3A-183D638A28B5}" presName="spacerT" presStyleCnt="0"/>
      <dgm:spPr/>
    </dgm:pt>
    <dgm:pt modelId="{08E73861-5E00-411C-B87A-1CAFCA074938}" type="pres">
      <dgm:prSet presAssocID="{B5AD8949-A6A8-4F04-9E3A-183D638A28B5}" presName="sibTrans" presStyleLbl="sibTrans2D1" presStyleIdx="0" presStyleCnt="2"/>
      <dgm:spPr/>
    </dgm:pt>
    <dgm:pt modelId="{36DDC683-0F4E-4E13-983B-F26021431642}" type="pres">
      <dgm:prSet presAssocID="{B5AD8949-A6A8-4F04-9E3A-183D638A28B5}" presName="spacerB" presStyleCnt="0"/>
      <dgm:spPr/>
    </dgm:pt>
    <dgm:pt modelId="{4284A979-7CF7-466E-883B-699C66A836B9}" type="pres">
      <dgm:prSet presAssocID="{399D91C5-7B37-4BAB-9852-2385571CCD43}" presName="node" presStyleLbl="node1" presStyleIdx="1" presStyleCnt="3">
        <dgm:presLayoutVars>
          <dgm:bulletEnabled val="1"/>
        </dgm:presLayoutVars>
      </dgm:prSet>
      <dgm:spPr/>
    </dgm:pt>
    <dgm:pt modelId="{536675AC-232D-4A18-AD25-4590F01C1379}" type="pres">
      <dgm:prSet presAssocID="{1BB9CA7C-03BE-4F8E-ABF0-71B61148C674}" presName="sibTransLast" presStyleLbl="sibTrans2D1" presStyleIdx="1" presStyleCnt="2"/>
      <dgm:spPr/>
    </dgm:pt>
    <dgm:pt modelId="{BD7CA741-1DC3-4221-AD3D-AADA077DA9D1}" type="pres">
      <dgm:prSet presAssocID="{1BB9CA7C-03BE-4F8E-ABF0-71B61148C674}" presName="connectorText" presStyleLbl="sibTrans2D1" presStyleIdx="1" presStyleCnt="2"/>
      <dgm:spPr/>
    </dgm:pt>
    <dgm:pt modelId="{08B390A2-5D30-4FAE-A0C8-38916FAA6FAE}" type="pres">
      <dgm:prSet presAssocID="{1BB9CA7C-03BE-4F8E-ABF0-71B61148C674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A218180-121C-4721-97BF-50A47710EDB6}" type="presOf" srcId="{6C63A6FC-BD61-4EB1-9EC5-7947C5906208}" destId="{08B390A2-5D30-4FAE-A0C8-38916FAA6FAE}" srcOrd="0" destOrd="0" presId="urn:microsoft.com/office/officeart/2005/8/layout/equation2"/>
    <dgm:cxn modelId="{83CA8896-325B-4F04-8932-E360F9E9F078}" srcId="{1BB9CA7C-03BE-4F8E-ABF0-71B61148C674}" destId="{552F495B-B8BB-43CC-8753-B174E51F39C1}" srcOrd="0" destOrd="0" parTransId="{07BF910B-46B6-462B-A3F4-12548506188B}" sibTransId="{B5AD8949-A6A8-4F04-9E3A-183D638A28B5}"/>
    <dgm:cxn modelId="{F33727A0-5480-487F-938A-A37ECF72E0CB}" srcId="{1BB9CA7C-03BE-4F8E-ABF0-71B61148C674}" destId="{6C63A6FC-BD61-4EB1-9EC5-7947C5906208}" srcOrd="2" destOrd="0" parTransId="{5C25399C-21EF-4B77-AACD-E8C1B62F9260}" sibTransId="{37B90E0B-CB95-4B96-82EF-AB75F0FB515B}"/>
    <dgm:cxn modelId="{11FE2CAC-3EDA-4AE6-A30B-74FF29140F11}" type="presOf" srcId="{97D16179-AAD8-45FA-BE4A-BDE172CCF9FF}" destId="{BD7CA741-1DC3-4221-AD3D-AADA077DA9D1}" srcOrd="1" destOrd="0" presId="urn:microsoft.com/office/officeart/2005/8/layout/equation2"/>
    <dgm:cxn modelId="{BE1EADC0-CA1D-4F54-973E-DDFC4503CB9D}" type="presOf" srcId="{552F495B-B8BB-43CC-8753-B174E51F39C1}" destId="{91B7C16A-26A3-432F-AF86-286962A81F1E}" srcOrd="0" destOrd="0" presId="urn:microsoft.com/office/officeart/2005/8/layout/equation2"/>
    <dgm:cxn modelId="{F6AE6BCC-CF9F-4421-A0B8-ACFF9B925A9B}" type="presOf" srcId="{97D16179-AAD8-45FA-BE4A-BDE172CCF9FF}" destId="{536675AC-232D-4A18-AD25-4590F01C1379}" srcOrd="0" destOrd="0" presId="urn:microsoft.com/office/officeart/2005/8/layout/equation2"/>
    <dgm:cxn modelId="{8D5478DC-4944-4869-AD83-B5949B19CDD4}" type="presOf" srcId="{399D91C5-7B37-4BAB-9852-2385571CCD43}" destId="{4284A979-7CF7-466E-883B-699C66A836B9}" srcOrd="0" destOrd="0" presId="urn:microsoft.com/office/officeart/2005/8/layout/equation2"/>
    <dgm:cxn modelId="{242D82DC-8BB8-479E-923A-B47EBECD4F6B}" srcId="{1BB9CA7C-03BE-4F8E-ABF0-71B61148C674}" destId="{399D91C5-7B37-4BAB-9852-2385571CCD43}" srcOrd="1" destOrd="0" parTransId="{1BB3781C-E952-4EC5-9301-1895BE92E760}" sibTransId="{97D16179-AAD8-45FA-BE4A-BDE172CCF9FF}"/>
    <dgm:cxn modelId="{AD3894F6-3A92-4C11-AAAC-FA8F34E2431B}" type="presOf" srcId="{B5AD8949-A6A8-4F04-9E3A-183D638A28B5}" destId="{08E73861-5E00-411C-B87A-1CAFCA074938}" srcOrd="0" destOrd="0" presId="urn:microsoft.com/office/officeart/2005/8/layout/equation2"/>
    <dgm:cxn modelId="{1219CFFD-973D-4BC6-A673-A10ACF84838E}" type="presOf" srcId="{1BB9CA7C-03BE-4F8E-ABF0-71B61148C674}" destId="{BC21E08A-5B51-4911-992B-89807E2642EC}" srcOrd="0" destOrd="0" presId="urn:microsoft.com/office/officeart/2005/8/layout/equation2"/>
    <dgm:cxn modelId="{68408A54-4241-4578-9C3F-5E188A6BC548}" type="presParOf" srcId="{BC21E08A-5B51-4911-992B-89807E2642EC}" destId="{68E6CECA-256D-4D30-8F57-A0BD5816CFBA}" srcOrd="0" destOrd="0" presId="urn:microsoft.com/office/officeart/2005/8/layout/equation2"/>
    <dgm:cxn modelId="{78AA545A-FB95-485F-A17F-0762F56CBFFF}" type="presParOf" srcId="{68E6CECA-256D-4D30-8F57-A0BD5816CFBA}" destId="{91B7C16A-26A3-432F-AF86-286962A81F1E}" srcOrd="0" destOrd="0" presId="urn:microsoft.com/office/officeart/2005/8/layout/equation2"/>
    <dgm:cxn modelId="{6580E562-5DF6-49F4-9446-3A2B0EEE3A43}" type="presParOf" srcId="{68E6CECA-256D-4D30-8F57-A0BD5816CFBA}" destId="{B32659A2-7F2C-41BD-9A73-0E5B58D3C18C}" srcOrd="1" destOrd="0" presId="urn:microsoft.com/office/officeart/2005/8/layout/equation2"/>
    <dgm:cxn modelId="{464C9FC1-A1E3-4D80-B4BB-20D1BA162DF0}" type="presParOf" srcId="{68E6CECA-256D-4D30-8F57-A0BD5816CFBA}" destId="{08E73861-5E00-411C-B87A-1CAFCA074938}" srcOrd="2" destOrd="0" presId="urn:microsoft.com/office/officeart/2005/8/layout/equation2"/>
    <dgm:cxn modelId="{9FDEEB8F-C60F-404C-ACB8-6CC897039569}" type="presParOf" srcId="{68E6CECA-256D-4D30-8F57-A0BD5816CFBA}" destId="{36DDC683-0F4E-4E13-983B-F26021431642}" srcOrd="3" destOrd="0" presId="urn:microsoft.com/office/officeart/2005/8/layout/equation2"/>
    <dgm:cxn modelId="{EF5C36BA-DD3E-4693-B63F-4FD0457E5A1B}" type="presParOf" srcId="{68E6CECA-256D-4D30-8F57-A0BD5816CFBA}" destId="{4284A979-7CF7-466E-883B-699C66A836B9}" srcOrd="4" destOrd="0" presId="urn:microsoft.com/office/officeart/2005/8/layout/equation2"/>
    <dgm:cxn modelId="{CE82E2F0-D017-4B2C-9DD3-763F2BD05A2A}" type="presParOf" srcId="{BC21E08A-5B51-4911-992B-89807E2642EC}" destId="{536675AC-232D-4A18-AD25-4590F01C1379}" srcOrd="1" destOrd="0" presId="urn:microsoft.com/office/officeart/2005/8/layout/equation2"/>
    <dgm:cxn modelId="{B56D185B-5B30-41A7-910F-2ABBA8E05CD2}" type="presParOf" srcId="{536675AC-232D-4A18-AD25-4590F01C1379}" destId="{BD7CA741-1DC3-4221-AD3D-AADA077DA9D1}" srcOrd="0" destOrd="0" presId="urn:microsoft.com/office/officeart/2005/8/layout/equation2"/>
    <dgm:cxn modelId="{075586A7-2FC1-4B8D-B8EC-BF5226655AF2}" type="presParOf" srcId="{BC21E08A-5B51-4911-992B-89807E2642EC}" destId="{08B390A2-5D30-4FAE-A0C8-38916FAA6FA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04D76-6346-4D35-A4C9-FD3C9ADAE48D}">
      <dsp:nvSpPr>
        <dsp:cNvPr id="0" name=""/>
        <dsp:cNvSpPr/>
      </dsp:nvSpPr>
      <dsp:spPr>
        <a:xfrm>
          <a:off x="0" y="364809"/>
          <a:ext cx="5853344" cy="9237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285" tIns="479044" rIns="4542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Baseline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Supports standalone application creation</a:t>
          </a:r>
        </a:p>
      </dsp:txBody>
      <dsp:txXfrm>
        <a:off x="0" y="364809"/>
        <a:ext cx="5853344" cy="923737"/>
      </dsp:txXfrm>
    </dsp:sp>
    <dsp:sp modelId="{FD152610-56C7-49E8-99D4-46E01B48ABF5}">
      <dsp:nvSpPr>
        <dsp:cNvPr id="0" name=""/>
        <dsp:cNvSpPr/>
      </dsp:nvSpPr>
      <dsp:spPr>
        <a:xfrm>
          <a:off x="292667" y="25329"/>
          <a:ext cx="40973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70" tIns="0" rIns="1548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Java Standard Edition (Java SE)</a:t>
          </a:r>
        </a:p>
      </dsp:txBody>
      <dsp:txXfrm>
        <a:off x="325811" y="58473"/>
        <a:ext cx="4031052" cy="612672"/>
      </dsp:txXfrm>
    </dsp:sp>
    <dsp:sp modelId="{D2C790AA-CCAF-4E69-B1D1-B6BBF8537C3E}">
      <dsp:nvSpPr>
        <dsp:cNvPr id="0" name=""/>
        <dsp:cNvSpPr/>
      </dsp:nvSpPr>
      <dsp:spPr>
        <a:xfrm>
          <a:off x="0" y="1752227"/>
          <a:ext cx="5853344" cy="9237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285" tIns="479044" rIns="4542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Enterprise-ready version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Supports web application, API, microservice development</a:t>
          </a:r>
        </a:p>
      </dsp:txBody>
      <dsp:txXfrm>
        <a:off x="0" y="1752227"/>
        <a:ext cx="5853344" cy="923737"/>
      </dsp:txXfrm>
    </dsp:sp>
    <dsp:sp modelId="{4054BE3E-F4B4-4BD9-A14A-7907D3DE5BC4}">
      <dsp:nvSpPr>
        <dsp:cNvPr id="0" name=""/>
        <dsp:cNvSpPr/>
      </dsp:nvSpPr>
      <dsp:spPr>
        <a:xfrm>
          <a:off x="292667" y="1412747"/>
          <a:ext cx="40973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70" tIns="0" rIns="1548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Java Enterprise Edition (Java EE)</a:t>
          </a:r>
        </a:p>
      </dsp:txBody>
      <dsp:txXfrm>
        <a:off x="325811" y="1445891"/>
        <a:ext cx="4031052" cy="612672"/>
      </dsp:txXfrm>
    </dsp:sp>
    <dsp:sp modelId="{CF0DA4B3-FB60-412C-8271-202438274292}">
      <dsp:nvSpPr>
        <dsp:cNvPr id="0" name=""/>
        <dsp:cNvSpPr/>
      </dsp:nvSpPr>
      <dsp:spPr>
        <a:xfrm>
          <a:off x="0" y="3139645"/>
          <a:ext cx="5853344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285" tIns="479044" rIns="4542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Focused on enabling mobile development</a:t>
          </a:r>
        </a:p>
      </dsp:txBody>
      <dsp:txXfrm>
        <a:off x="0" y="3139645"/>
        <a:ext cx="5853344" cy="724500"/>
      </dsp:txXfrm>
    </dsp:sp>
    <dsp:sp modelId="{777C0E9D-C8FA-44DA-9F36-B33FD78F6F52}">
      <dsp:nvSpPr>
        <dsp:cNvPr id="0" name=""/>
        <dsp:cNvSpPr/>
      </dsp:nvSpPr>
      <dsp:spPr>
        <a:xfrm>
          <a:off x="292667" y="2800165"/>
          <a:ext cx="40973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70" tIns="0" rIns="1548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Java Micro Edition (Java ME)</a:t>
          </a:r>
        </a:p>
      </dsp:txBody>
      <dsp:txXfrm>
        <a:off x="325811" y="2833309"/>
        <a:ext cx="403105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390A2-5D30-4FAE-A0C8-38916FAA6FAE}">
      <dsp:nvSpPr>
        <dsp:cNvPr id="0" name=""/>
        <dsp:cNvSpPr/>
      </dsp:nvSpPr>
      <dsp:spPr>
        <a:xfrm>
          <a:off x="512066" y="11"/>
          <a:ext cx="1133858" cy="1133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JRE</a:t>
          </a:r>
        </a:p>
      </dsp:txBody>
      <dsp:txXfrm>
        <a:off x="678116" y="166061"/>
        <a:ext cx="801758" cy="801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7C16A-26A3-432F-AF86-286962A81F1E}">
      <dsp:nvSpPr>
        <dsp:cNvPr id="0" name=""/>
        <dsp:cNvSpPr/>
      </dsp:nvSpPr>
      <dsp:spPr>
        <a:xfrm>
          <a:off x="512612" y="154"/>
          <a:ext cx="1131532" cy="11315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JRE</a:t>
          </a:r>
        </a:p>
      </dsp:txBody>
      <dsp:txXfrm>
        <a:off x="678321" y="165863"/>
        <a:ext cx="800114" cy="800114"/>
      </dsp:txXfrm>
    </dsp:sp>
    <dsp:sp modelId="{08E73861-5E00-411C-B87A-1CAFCA074938}">
      <dsp:nvSpPr>
        <dsp:cNvPr id="0" name=""/>
        <dsp:cNvSpPr/>
      </dsp:nvSpPr>
      <dsp:spPr>
        <a:xfrm>
          <a:off x="750234" y="1223567"/>
          <a:ext cx="656288" cy="65628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7225" y="1474532"/>
        <a:ext cx="482306" cy="154358"/>
      </dsp:txXfrm>
    </dsp:sp>
    <dsp:sp modelId="{4284A979-7CF7-466E-883B-699C66A836B9}">
      <dsp:nvSpPr>
        <dsp:cNvPr id="0" name=""/>
        <dsp:cNvSpPr/>
      </dsp:nvSpPr>
      <dsp:spPr>
        <a:xfrm>
          <a:off x="512612" y="1971736"/>
          <a:ext cx="1131532" cy="11315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 Tooling</a:t>
          </a:r>
        </a:p>
      </dsp:txBody>
      <dsp:txXfrm>
        <a:off x="678321" y="2137445"/>
        <a:ext cx="800114" cy="800114"/>
      </dsp:txXfrm>
    </dsp:sp>
    <dsp:sp modelId="{536675AC-232D-4A18-AD25-4590F01C1379}">
      <dsp:nvSpPr>
        <dsp:cNvPr id="0" name=""/>
        <dsp:cNvSpPr/>
      </dsp:nvSpPr>
      <dsp:spPr>
        <a:xfrm>
          <a:off x="1813874" y="1341246"/>
          <a:ext cx="359827" cy="420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3874" y="1425432"/>
        <a:ext cx="251879" cy="252558"/>
      </dsp:txXfrm>
    </dsp:sp>
    <dsp:sp modelId="{08B390A2-5D30-4FAE-A0C8-38916FAA6FAE}">
      <dsp:nvSpPr>
        <dsp:cNvPr id="0" name=""/>
        <dsp:cNvSpPr/>
      </dsp:nvSpPr>
      <dsp:spPr>
        <a:xfrm>
          <a:off x="2323064" y="420179"/>
          <a:ext cx="2263064" cy="2263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JDK</a:t>
          </a:r>
        </a:p>
      </dsp:txBody>
      <dsp:txXfrm>
        <a:off x="2654482" y="751597"/>
        <a:ext cx="1600228" cy="1600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f3892661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f3892661_1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r>
              <a:rPr lang="en" sz="1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" sz="1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title to fit your course.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946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519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733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523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689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68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2736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653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80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829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0f9c267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0f9c2678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0587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https://www.programiz.com/java-programming/hello-world, highlighting foundational parts of a standalone Java app – comments, class, main, output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1398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https://www.programiz.com/java-programming/basic-input-output – include, print() vs. </a:t>
            </a:r>
            <a:r>
              <a:rPr lang="en-US" dirty="0" err="1"/>
              <a:t>println</a:t>
            </a:r>
            <a:r>
              <a:rPr lang="en-US" dirty="0"/>
              <a:t>() vs. </a:t>
            </a:r>
            <a:r>
              <a:rPr lang="en-US" dirty="0" err="1"/>
              <a:t>printf</a:t>
            </a:r>
            <a:r>
              <a:rPr lang="en-US" dirty="0"/>
              <a:t>() / simple console-based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Demonstrate </a:t>
            </a:r>
            <a:r>
              <a:rPr lang="en-US" dirty="0" err="1"/>
              <a:t>printf</a:t>
            </a:r>
            <a:r>
              <a:rPr lang="en-US" dirty="0"/>
              <a:t>() formatting – for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CC7832"/>
                </a:solidFill>
                <a:effectLst/>
              </a:rPr>
              <a:t>public class </a:t>
            </a:r>
            <a:r>
              <a:rPr lang="en-US" dirty="0" err="1"/>
              <a:t>InputOutputDemo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public static void </a:t>
            </a:r>
            <a:r>
              <a:rPr lang="en-US" dirty="0">
                <a:solidFill>
                  <a:srgbClr val="FFC66D"/>
                </a:solidFill>
                <a:effectLst/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.println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"Sample string"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.println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  <a:effectLst/>
              </a:rPr>
              <a:t>2.34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"Hello,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.println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"World!"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double </a:t>
            </a:r>
            <a:r>
              <a:rPr lang="en-US" dirty="0"/>
              <a:t>number = </a:t>
            </a:r>
            <a:r>
              <a:rPr lang="en-US" dirty="0">
                <a:solidFill>
                  <a:srgbClr val="6897BB"/>
                </a:solidFill>
                <a:effectLst/>
              </a:rPr>
              <a:t>3.973353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/>
              <a:t>String name = </a:t>
            </a:r>
            <a:r>
              <a:rPr lang="en-US" dirty="0">
                <a:solidFill>
                  <a:srgbClr val="6A8759"/>
                </a:solidFill>
                <a:effectLst/>
              </a:rPr>
              <a:t>"Leroy Jenkins"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"%s</a:t>
            </a:r>
            <a:r>
              <a:rPr lang="en-US" dirty="0">
                <a:solidFill>
                  <a:srgbClr val="CC7832"/>
                </a:solidFill>
                <a:effectLst/>
              </a:rPr>
              <a:t>\n</a:t>
            </a:r>
            <a:r>
              <a:rPr lang="en-US" dirty="0">
                <a:solidFill>
                  <a:srgbClr val="6A8759"/>
                </a:solidFill>
                <a:effectLst/>
              </a:rPr>
              <a:t>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name)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"%.3f</a:t>
            </a:r>
            <a:r>
              <a:rPr lang="en-US" dirty="0">
                <a:solidFill>
                  <a:srgbClr val="CC7832"/>
                </a:solidFill>
                <a:effectLst/>
              </a:rPr>
              <a:t>\n</a:t>
            </a:r>
            <a:r>
              <a:rPr lang="en-US" dirty="0">
                <a:solidFill>
                  <a:srgbClr val="6A8759"/>
                </a:solidFill>
                <a:effectLst/>
              </a:rPr>
              <a:t>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"%.1f</a:t>
            </a:r>
            <a:r>
              <a:rPr lang="en-US" dirty="0">
                <a:solidFill>
                  <a:srgbClr val="CC7832"/>
                </a:solidFill>
                <a:effectLst/>
              </a:rPr>
              <a:t>\n</a:t>
            </a:r>
            <a:r>
              <a:rPr lang="en-US" dirty="0">
                <a:solidFill>
                  <a:srgbClr val="6A8759"/>
                </a:solidFill>
                <a:effectLst/>
              </a:rPr>
              <a:t>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"%.5f</a:t>
            </a:r>
            <a:r>
              <a:rPr lang="en-US" dirty="0">
                <a:solidFill>
                  <a:srgbClr val="CC7832"/>
                </a:solidFill>
                <a:effectLst/>
              </a:rPr>
              <a:t>\n</a:t>
            </a:r>
            <a:r>
              <a:rPr lang="en-US" dirty="0">
                <a:solidFill>
                  <a:srgbClr val="6A8759"/>
                </a:solidFill>
                <a:effectLst/>
              </a:rPr>
              <a:t>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"%.4f</a:t>
            </a:r>
            <a:r>
              <a:rPr lang="en-US" dirty="0">
                <a:solidFill>
                  <a:srgbClr val="CC7832"/>
                </a:solidFill>
                <a:effectLst/>
              </a:rPr>
              <a:t>\n</a:t>
            </a:r>
            <a:r>
              <a:rPr lang="en-US" dirty="0">
                <a:solidFill>
                  <a:srgbClr val="6A8759"/>
                </a:solidFill>
                <a:effectLst/>
              </a:rPr>
              <a:t>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737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Primitive – basic, out-of-the-box types included with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Non-primitive – more advanced types composed from the primitive types and other non-primitive types (class hierarchies)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077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Primitive – basic, out-of-the-box types included with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Non-primitive – more advanced types composed from the primitive types and other non-primitive types (class hierarchies)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1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Variable naming rules: names are case sensitive (as is all of Java); name must start with a letter, an underscore, or a $; cannot start with numbers; cannot include whitespace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536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826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https://www.programiz.com/java-programming/variables-primitive-data-types and https://www.programiz.com/java-programming/variables-literals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522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346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98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0f9c26786_0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e0f9c2678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445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837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6390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25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4929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Arithmetic Operators demo in https://www.programiz.com/java-programming/operators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628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Assignment Operators demo in https://www.programiz.com/java-programming/operators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096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Relational Operators demo in https://www.programiz.com/java-programming/operators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0752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Logical Operators demo in https://www.programiz.com/java-programming/operators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793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Unary Operators demo in https://www.programiz.com/java-programming/operators; if time permits, include a brief discussion of difference between prefix vs. postfix versions (when used as part of a larger expression, prefix will execute increment or decrement before evaluating larger expression; postfix will execute increment or decrement after evaluating larger expression)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67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0f9c26786_0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e0f9c2678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52441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0527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539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235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251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8658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7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https://www.programiz.com/java-programming/if-else-statement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124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https://www.programiz.com/java-programming/switch-statement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8849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939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0f9c26786_0_1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e0f9c2678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361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302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https://www.programiz.com/java-programming/arrays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827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8714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066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7331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82616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3887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8528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https://www.programiz.com/java-programming/for-loop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943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https://www.programiz.com/java-programming/enhanced-for-loop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149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https://www.programiz.com/java-programming/do-while-loop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124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6783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1792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19861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OOP includes 3 key characteristics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4365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89660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7100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38997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7570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5057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4537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6644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https://www.programiz.com/java-programming/class-objects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8892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https://www.programiz.com/java-programming/methods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19211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https://www.programiz.com/java-programming/access-modifiers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21505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demos in https://www.programiz.com/java-programming/constructors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2427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Walk through demo in https://github.com/KernelGamut32/onboarding_java_primer/tree/main/demos/Labs (docx describes tasks and “solution” folder includes solution for demo to students).</a:t>
            </a: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67701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06ad13e4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06ad13e4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30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f9c26786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0f9c2678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61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25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26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6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phone right 1">
  <p:cSld name="TITLE_1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>
                <a:solidFill>
                  <a:srgbClr val="40404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52" name="Google Shape;152;p30"/>
          <p:cNvGrpSpPr/>
          <p:nvPr/>
        </p:nvGrpSpPr>
        <p:grpSpPr>
          <a:xfrm>
            <a:off x="3500202" y="-104619"/>
            <a:ext cx="5769350" cy="5951747"/>
            <a:chOff x="3458352" y="512656"/>
            <a:chExt cx="5769350" cy="5951747"/>
          </a:xfrm>
        </p:grpSpPr>
        <p:pic>
          <p:nvPicPr>
            <p:cNvPr id="153" name="Google Shape;153;p30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0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30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31"/>
          <p:cNvGrpSpPr/>
          <p:nvPr/>
        </p:nvGrpSpPr>
        <p:grpSpPr>
          <a:xfrm>
            <a:off x="3500202" y="-104619"/>
            <a:ext cx="5769350" cy="5951747"/>
            <a:chOff x="3458352" y="512656"/>
            <a:chExt cx="5769350" cy="5951747"/>
          </a:xfrm>
        </p:grpSpPr>
        <p:pic>
          <p:nvPicPr>
            <p:cNvPr id="161" name="Google Shape;161;p31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31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1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1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">
  <p:cSld name="TITLE_AND_BODY_1_2"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32"/>
          <p:cNvGrpSpPr/>
          <p:nvPr/>
        </p:nvGrpSpPr>
        <p:grpSpPr>
          <a:xfrm>
            <a:off x="4870456" y="830752"/>
            <a:ext cx="4589518" cy="4887574"/>
            <a:chOff x="3458352" y="512656"/>
            <a:chExt cx="5769350" cy="5951747"/>
          </a:xfrm>
        </p:grpSpPr>
        <p:pic>
          <p:nvPicPr>
            <p:cNvPr id="172" name="Google Shape;172;p32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2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32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2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33"/>
          <p:cNvGrpSpPr/>
          <p:nvPr/>
        </p:nvGrpSpPr>
        <p:grpSpPr>
          <a:xfrm>
            <a:off x="4870456" y="830752"/>
            <a:ext cx="4589518" cy="4887574"/>
            <a:chOff x="3458352" y="512656"/>
            <a:chExt cx="5769350" cy="5951747"/>
          </a:xfrm>
        </p:grpSpPr>
        <p:pic>
          <p:nvPicPr>
            <p:cNvPr id="181" name="Google Shape;181;p33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3"/>
            <p:cNvPicPr preferRelativeResize="0"/>
            <p:nvPr/>
          </p:nvPicPr>
          <p:blipFill>
            <a:blip r:embed="rId2">
              <a:alphaModFix amt="64000"/>
            </a:blip>
            <a:stretch>
              <a:fillRect/>
            </a:stretch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33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4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5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6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6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73" y="243000"/>
            <a:ext cx="84240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1000" y="1134000"/>
            <a:ext cx="7884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342900" lvl="0" indent="-2857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1800"/>
            </a:lvl1pPr>
            <a:lvl2pPr marL="685800" lvl="1" indent="-2762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1650"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05000" y="4902994"/>
            <a:ext cx="625550" cy="22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46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4653" y="243000"/>
            <a:ext cx="8424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21000" y="1146230"/>
            <a:ext cx="7884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05000" y="4902994"/>
            <a:ext cx="625550" cy="22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21906" y="289234"/>
            <a:ext cx="6598259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479948" y="3567113"/>
            <a:ext cx="3092053" cy="100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37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369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7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8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20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0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0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TITLE_2_1_1_2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2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2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3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3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b="1" i="0" u="none" strike="noStrike" cap="none">
                <a:solidFill>
                  <a:srgbClr val="FFFFFF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 i="0" u="none" strike="noStrike" cap="none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i="0" u="none" strike="noStrike" cap="none">
                <a:solidFill>
                  <a:srgbClr val="FFFFFF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i="0" u="none" strike="noStrike" cap="none">
                <a:solidFill>
                  <a:srgbClr val="FFFFFF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i="0" u="none" strike="noStrike" cap="none">
                <a:solidFill>
                  <a:srgbClr val="FFFFFF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i="0" u="none" strike="noStrike" cap="none">
                <a:solidFill>
                  <a:srgbClr val="FFFFFF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i="0" u="none" strike="noStrike" cap="none">
                <a:solidFill>
                  <a:srgbClr val="FFFFFF"/>
                </a:solidFill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2700" i="0" u="none" strike="noStrike" cap="none">
                <a:solidFill>
                  <a:srgbClr val="FFFFFF"/>
                </a:solidFill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•"/>
              <a:defRPr sz="2700" i="0" u="none" strike="noStrike" cap="none">
                <a:solidFill>
                  <a:srgbClr val="FFFFFF"/>
                </a:solidFill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•"/>
              <a:defRPr sz="2700" i="0" u="none" strike="noStrike" cap="none">
                <a:solidFill>
                  <a:srgbClr val="FFFFFF"/>
                </a:solidFill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•"/>
              <a:defRPr sz="2700" i="0" u="none" strike="noStrike" cap="none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</a:defRPr>
            </a:lvl1pPr>
            <a:lvl2pPr lvl="1" algn="r">
              <a:buNone/>
              <a:defRPr sz="1300">
                <a:solidFill>
                  <a:srgbClr val="FFFFFF"/>
                </a:solidFill>
              </a:defRPr>
            </a:lvl2pPr>
            <a:lvl3pPr lvl="2" algn="r">
              <a:buNone/>
              <a:defRPr sz="1300">
                <a:solidFill>
                  <a:srgbClr val="FFFFFF"/>
                </a:solidFill>
              </a:defRPr>
            </a:lvl3pPr>
            <a:lvl4pPr lvl="3" algn="r">
              <a:buNone/>
              <a:defRPr sz="1300">
                <a:solidFill>
                  <a:srgbClr val="FFFFFF"/>
                </a:solidFill>
              </a:defRPr>
            </a:lvl4pPr>
            <a:lvl5pPr lvl="4" algn="r">
              <a:buNone/>
              <a:defRPr sz="1300">
                <a:solidFill>
                  <a:srgbClr val="FFFFFF"/>
                </a:solidFill>
              </a:defRPr>
            </a:lvl5pPr>
            <a:lvl6pPr lvl="5" algn="r">
              <a:buNone/>
              <a:defRPr sz="1300">
                <a:solidFill>
                  <a:srgbClr val="FFFFFF"/>
                </a:solidFill>
              </a:defRPr>
            </a:lvl6pPr>
            <a:lvl7pPr lvl="6" algn="r">
              <a:buNone/>
              <a:defRPr sz="1300">
                <a:solidFill>
                  <a:srgbClr val="FFFFFF"/>
                </a:solidFill>
              </a:defRPr>
            </a:lvl7pPr>
            <a:lvl8pPr lvl="7" algn="r">
              <a:buNone/>
              <a:defRPr sz="1300">
                <a:solidFill>
                  <a:srgbClr val="FFFFFF"/>
                </a:solidFill>
              </a:defRPr>
            </a:lvl8pPr>
            <a:lvl9pPr lvl="8" algn="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0" r:id="rId27"/>
    <p:sldLayoutId id="2147483691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705000" y="2516825"/>
            <a:ext cx="8520600" cy="572700"/>
          </a:xfrm>
          <a:prstGeom prst="rect">
            <a:avLst/>
          </a:prstGeom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Welcome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Java Programming Primer</a:t>
            </a:r>
            <a:endParaRPr sz="4400" dirty="0"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950" y="3823950"/>
            <a:ext cx="3069123" cy="13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Java as a Modern Software Engineering Language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7DDFA-77E3-0515-7D40-27D27B19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0" y="1226947"/>
            <a:ext cx="4883899" cy="3522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0E462-8778-2E43-CF21-449A665A99C9}"/>
              </a:ext>
            </a:extLst>
          </p:cNvPr>
          <p:cNvSpPr txBox="1"/>
          <p:nvPr/>
        </p:nvSpPr>
        <p:spPr>
          <a:xfrm>
            <a:off x="2698812" y="1315724"/>
            <a:ext cx="1953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 special program, called a “compiler” interprets the source code, validates it according to the rules of the language, and translates into 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293402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Java as a Modern Software Engineering Language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7DDFA-77E3-0515-7D40-27D27B19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0" y="1226947"/>
            <a:ext cx="4883899" cy="3522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0E462-8778-2E43-CF21-449A665A99C9}"/>
              </a:ext>
            </a:extLst>
          </p:cNvPr>
          <p:cNvSpPr txBox="1"/>
          <p:nvPr/>
        </p:nvSpPr>
        <p:spPr>
          <a:xfrm>
            <a:off x="3763807" y="3206668"/>
            <a:ext cx="1953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Java bytecode is generated from the compiler – enables cross-platform (Windows, MacOS, Linux) execution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135467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Java as a Modern Software Engineering Language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7DDFA-77E3-0515-7D40-27D27B19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0" y="1226947"/>
            <a:ext cx="4883899" cy="3522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0E462-8778-2E43-CF21-449A665A99C9}"/>
              </a:ext>
            </a:extLst>
          </p:cNvPr>
          <p:cNvSpPr txBox="1"/>
          <p:nvPr/>
        </p:nvSpPr>
        <p:spPr>
          <a:xfrm>
            <a:off x="7013949" y="2194614"/>
            <a:ext cx="19530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 Java Virtual Machine (JVM) is available to different platforms, each of which knows how to execute the resulting bytecode</a:t>
            </a:r>
          </a:p>
        </p:txBody>
      </p:sp>
    </p:spTree>
    <p:extLst>
      <p:ext uri="{BB962C8B-B14F-4D97-AF65-F5344CB8AC3E}">
        <p14:creationId xmlns:p14="http://schemas.microsoft.com/office/powerpoint/2010/main" val="234993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Characteristics of Java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FA16A-810F-8D9D-D15F-CF2037B4BE6F}"/>
              </a:ext>
            </a:extLst>
          </p:cNvPr>
          <p:cNvSpPr txBox="1"/>
          <p:nvPr/>
        </p:nvSpPr>
        <p:spPr>
          <a:xfrm>
            <a:off x="1429303" y="1489521"/>
            <a:ext cx="597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Considered a “higher-order” language – more human-friendly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C64D5-68C2-ADCE-11CC-285AB7B4B7A6}"/>
              </a:ext>
            </a:extLst>
          </p:cNvPr>
          <p:cNvSpPr txBox="1"/>
          <p:nvPr/>
        </p:nvSpPr>
        <p:spPr>
          <a:xfrm>
            <a:off x="1429303" y="2104555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 – seeks to define programming constructs in “real world”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F6691-9056-388F-4C7A-11C5E0085D60}"/>
              </a:ext>
            </a:extLst>
          </p:cNvPr>
          <p:cNvSpPr txBox="1"/>
          <p:nvPr/>
        </p:nvSpPr>
        <p:spPr>
          <a:xfrm>
            <a:off x="1429303" y="2719589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 independent – “write once, run anywhere”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EE4E8-7726-1BE9-4216-14CE7CE3DD91}"/>
              </a:ext>
            </a:extLst>
          </p:cNvPr>
          <p:cNvSpPr txBox="1"/>
          <p:nvPr/>
        </p:nvSpPr>
        <p:spPr>
          <a:xfrm>
            <a:off x="1429303" y="3330980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Secure language and platform for running business-critical apps</a:t>
            </a:r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52A585F2-56F4-469F-AEC6-E514BD6E1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939" y="1414809"/>
            <a:ext cx="457200" cy="457200"/>
          </a:xfrm>
          <a:prstGeom prst="rect">
            <a:avLst/>
          </a:prstGeom>
        </p:spPr>
      </p:pic>
      <p:pic>
        <p:nvPicPr>
          <p:cNvPr id="16" name="Graphic 15" descr="Pyramid Shape with solid fill">
            <a:extLst>
              <a:ext uri="{FF2B5EF4-FFF2-40B4-BE49-F238E27FC236}">
                <a16:creationId xmlns:a16="http://schemas.microsoft.com/office/drawing/2014/main" id="{02A40435-9102-DDF9-89F8-E400FB06E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2025595"/>
            <a:ext cx="457200" cy="457200"/>
          </a:xfrm>
          <a:prstGeom prst="rect">
            <a:avLst/>
          </a:prstGeom>
        </p:spPr>
      </p:pic>
      <p:pic>
        <p:nvPicPr>
          <p:cNvPr id="19" name="Graphic 18" descr="Usb Stick with solid fill">
            <a:extLst>
              <a:ext uri="{FF2B5EF4-FFF2-40B4-BE49-F238E27FC236}">
                <a16:creationId xmlns:a16="http://schemas.microsoft.com/office/drawing/2014/main" id="{1F2B77A7-0F5F-F231-CC49-FB1CACF7B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939" y="2637587"/>
            <a:ext cx="457200" cy="457200"/>
          </a:xfrm>
          <a:prstGeom prst="rect">
            <a:avLst/>
          </a:prstGeom>
        </p:spPr>
      </p:pic>
      <p:pic>
        <p:nvPicPr>
          <p:cNvPr id="21" name="Graphic 20" descr="Safe with solid fill">
            <a:extLst>
              <a:ext uri="{FF2B5EF4-FFF2-40B4-BE49-F238E27FC236}">
                <a16:creationId xmlns:a16="http://schemas.microsoft.com/office/drawing/2014/main" id="{FCC5A291-5405-9816-0FD0-665C38D12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939" y="324957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3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Types of Java Application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2DE375-AC0A-21B5-7749-3CA254D76DFD}"/>
              </a:ext>
            </a:extLst>
          </p:cNvPr>
          <p:cNvSpPr/>
          <p:nvPr/>
        </p:nvSpPr>
        <p:spPr>
          <a:xfrm>
            <a:off x="3271422" y="1353112"/>
            <a:ext cx="2601157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Standalone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5BC7A-1614-321C-F81B-6C47307C2AAA}"/>
              </a:ext>
            </a:extLst>
          </p:cNvPr>
          <p:cNvSpPr/>
          <p:nvPr/>
        </p:nvSpPr>
        <p:spPr>
          <a:xfrm>
            <a:off x="3271421" y="2153582"/>
            <a:ext cx="2601157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AD707A-BA28-79B1-877A-AC8F517D37D9}"/>
              </a:ext>
            </a:extLst>
          </p:cNvPr>
          <p:cNvSpPr/>
          <p:nvPr/>
        </p:nvSpPr>
        <p:spPr>
          <a:xfrm>
            <a:off x="3271420" y="2954052"/>
            <a:ext cx="2601157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8B8031-9BBE-B6EF-78EA-CFB5A3012EFA}"/>
              </a:ext>
            </a:extLst>
          </p:cNvPr>
          <p:cNvSpPr/>
          <p:nvPr/>
        </p:nvSpPr>
        <p:spPr>
          <a:xfrm>
            <a:off x="3271420" y="3754522"/>
            <a:ext cx="2601157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753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Types of Java Application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B7EB6-22CA-0148-B5D2-DA05BA9C0957}"/>
              </a:ext>
            </a:extLst>
          </p:cNvPr>
          <p:cNvGrpSpPr/>
          <p:nvPr/>
        </p:nvGrpSpPr>
        <p:grpSpPr>
          <a:xfrm>
            <a:off x="3271420" y="1353112"/>
            <a:ext cx="2601159" cy="3076113"/>
            <a:chOff x="3346880" y="1353112"/>
            <a:chExt cx="2601159" cy="307611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12DE375-AC0A-21B5-7749-3CA254D76DFD}"/>
                </a:ext>
              </a:extLst>
            </p:cNvPr>
            <p:cNvSpPr/>
            <p:nvPr/>
          </p:nvSpPr>
          <p:spPr>
            <a:xfrm>
              <a:off x="3346882" y="135311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Standalone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65BC7A-1614-321C-F81B-6C47307C2AAA}"/>
                </a:ext>
              </a:extLst>
            </p:cNvPr>
            <p:cNvSpPr/>
            <p:nvPr/>
          </p:nvSpPr>
          <p:spPr>
            <a:xfrm>
              <a:off x="3346881" y="215358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Application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AD707A-BA28-79B1-877A-AC8F517D37D9}"/>
                </a:ext>
              </a:extLst>
            </p:cNvPr>
            <p:cNvSpPr/>
            <p:nvPr/>
          </p:nvSpPr>
          <p:spPr>
            <a:xfrm>
              <a:off x="3346880" y="295405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Enterprise 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28B8031-9BBE-B6EF-78EA-CFB5A3012EFA}"/>
                </a:ext>
              </a:extLst>
            </p:cNvPr>
            <p:cNvSpPr/>
            <p:nvPr/>
          </p:nvSpPr>
          <p:spPr>
            <a:xfrm>
              <a:off x="3346880" y="375452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Mobile Application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0BC4F6-4218-8D19-4074-55D38F3F580F}"/>
              </a:ext>
            </a:extLst>
          </p:cNvPr>
          <p:cNvSpPr txBox="1"/>
          <p:nvPr/>
        </p:nvSpPr>
        <p:spPr>
          <a:xfrm>
            <a:off x="1247312" y="1390381"/>
            <a:ext cx="1953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Simple desktop application that can be installed and run independently on a system</a:t>
            </a:r>
          </a:p>
        </p:txBody>
      </p:sp>
    </p:spTree>
    <p:extLst>
      <p:ext uri="{BB962C8B-B14F-4D97-AF65-F5344CB8AC3E}">
        <p14:creationId xmlns:p14="http://schemas.microsoft.com/office/powerpoint/2010/main" val="342176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Types of Java Application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B7EB6-22CA-0148-B5D2-DA05BA9C0957}"/>
              </a:ext>
            </a:extLst>
          </p:cNvPr>
          <p:cNvGrpSpPr/>
          <p:nvPr/>
        </p:nvGrpSpPr>
        <p:grpSpPr>
          <a:xfrm>
            <a:off x="3271420" y="1353112"/>
            <a:ext cx="2601159" cy="3076113"/>
            <a:chOff x="3346880" y="1353112"/>
            <a:chExt cx="2601159" cy="307611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12DE375-AC0A-21B5-7749-3CA254D76DFD}"/>
                </a:ext>
              </a:extLst>
            </p:cNvPr>
            <p:cNvSpPr/>
            <p:nvPr/>
          </p:nvSpPr>
          <p:spPr>
            <a:xfrm>
              <a:off x="3346882" y="135311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Standalone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65BC7A-1614-321C-F81B-6C47307C2AAA}"/>
                </a:ext>
              </a:extLst>
            </p:cNvPr>
            <p:cNvSpPr/>
            <p:nvPr/>
          </p:nvSpPr>
          <p:spPr>
            <a:xfrm>
              <a:off x="3346881" y="215358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Application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AD707A-BA28-79B1-877A-AC8F517D37D9}"/>
                </a:ext>
              </a:extLst>
            </p:cNvPr>
            <p:cNvSpPr/>
            <p:nvPr/>
          </p:nvSpPr>
          <p:spPr>
            <a:xfrm>
              <a:off x="3346880" y="295405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Enterprise 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28B8031-9BBE-B6EF-78EA-CFB5A3012EFA}"/>
                </a:ext>
              </a:extLst>
            </p:cNvPr>
            <p:cNvSpPr/>
            <p:nvPr/>
          </p:nvSpPr>
          <p:spPr>
            <a:xfrm>
              <a:off x="3346880" y="375452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Mobile Application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0BC4F6-4218-8D19-4074-55D38F3F580F}"/>
              </a:ext>
            </a:extLst>
          </p:cNvPr>
          <p:cNvSpPr txBox="1"/>
          <p:nvPr/>
        </p:nvSpPr>
        <p:spPr>
          <a:xfrm>
            <a:off x="5934721" y="2271668"/>
            <a:ext cx="1953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 application – web pages and browser-based UI</a:t>
            </a:r>
          </a:p>
        </p:txBody>
      </p:sp>
    </p:spTree>
    <p:extLst>
      <p:ext uri="{BB962C8B-B14F-4D97-AF65-F5344CB8AC3E}">
        <p14:creationId xmlns:p14="http://schemas.microsoft.com/office/powerpoint/2010/main" val="257478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Types of Java Application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B7EB6-22CA-0148-B5D2-DA05BA9C0957}"/>
              </a:ext>
            </a:extLst>
          </p:cNvPr>
          <p:cNvGrpSpPr/>
          <p:nvPr/>
        </p:nvGrpSpPr>
        <p:grpSpPr>
          <a:xfrm>
            <a:off x="3271420" y="1353112"/>
            <a:ext cx="2601159" cy="3076113"/>
            <a:chOff x="3346880" y="1353112"/>
            <a:chExt cx="2601159" cy="307611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12DE375-AC0A-21B5-7749-3CA254D76DFD}"/>
                </a:ext>
              </a:extLst>
            </p:cNvPr>
            <p:cNvSpPr/>
            <p:nvPr/>
          </p:nvSpPr>
          <p:spPr>
            <a:xfrm>
              <a:off x="3346882" y="135311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Standalone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65BC7A-1614-321C-F81B-6C47307C2AAA}"/>
                </a:ext>
              </a:extLst>
            </p:cNvPr>
            <p:cNvSpPr/>
            <p:nvPr/>
          </p:nvSpPr>
          <p:spPr>
            <a:xfrm>
              <a:off x="3346881" y="215358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Application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AD707A-BA28-79B1-877A-AC8F517D37D9}"/>
                </a:ext>
              </a:extLst>
            </p:cNvPr>
            <p:cNvSpPr/>
            <p:nvPr/>
          </p:nvSpPr>
          <p:spPr>
            <a:xfrm>
              <a:off x="3346880" y="295405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Enterprise 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28B8031-9BBE-B6EF-78EA-CFB5A3012EFA}"/>
                </a:ext>
              </a:extLst>
            </p:cNvPr>
            <p:cNvSpPr/>
            <p:nvPr/>
          </p:nvSpPr>
          <p:spPr>
            <a:xfrm>
              <a:off x="3346880" y="375452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Mobile Application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0BC4F6-4218-8D19-4074-55D38F3F580F}"/>
              </a:ext>
            </a:extLst>
          </p:cNvPr>
          <p:cNvSpPr txBox="1"/>
          <p:nvPr/>
        </p:nvSpPr>
        <p:spPr>
          <a:xfrm>
            <a:off x="1220680" y="2906682"/>
            <a:ext cx="195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Distributed application used to support enterprise operations – APIs, microservices, etc.</a:t>
            </a:r>
          </a:p>
        </p:txBody>
      </p:sp>
    </p:spTree>
    <p:extLst>
      <p:ext uri="{BB962C8B-B14F-4D97-AF65-F5344CB8AC3E}">
        <p14:creationId xmlns:p14="http://schemas.microsoft.com/office/powerpoint/2010/main" val="7447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Types of Java Application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B7EB6-22CA-0148-B5D2-DA05BA9C0957}"/>
              </a:ext>
            </a:extLst>
          </p:cNvPr>
          <p:cNvGrpSpPr/>
          <p:nvPr/>
        </p:nvGrpSpPr>
        <p:grpSpPr>
          <a:xfrm>
            <a:off x="3271420" y="1353112"/>
            <a:ext cx="2601159" cy="3076113"/>
            <a:chOff x="3346880" y="1353112"/>
            <a:chExt cx="2601159" cy="307611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12DE375-AC0A-21B5-7749-3CA254D76DFD}"/>
                </a:ext>
              </a:extLst>
            </p:cNvPr>
            <p:cNvSpPr/>
            <p:nvPr/>
          </p:nvSpPr>
          <p:spPr>
            <a:xfrm>
              <a:off x="3346882" y="135311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Standalone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65BC7A-1614-321C-F81B-6C47307C2AAA}"/>
                </a:ext>
              </a:extLst>
            </p:cNvPr>
            <p:cNvSpPr/>
            <p:nvPr/>
          </p:nvSpPr>
          <p:spPr>
            <a:xfrm>
              <a:off x="3346881" y="215358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Application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AD707A-BA28-79B1-877A-AC8F517D37D9}"/>
                </a:ext>
              </a:extLst>
            </p:cNvPr>
            <p:cNvSpPr/>
            <p:nvPr/>
          </p:nvSpPr>
          <p:spPr>
            <a:xfrm>
              <a:off x="3346880" y="295405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Enterprise 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28B8031-9BBE-B6EF-78EA-CFB5A3012EFA}"/>
                </a:ext>
              </a:extLst>
            </p:cNvPr>
            <p:cNvSpPr/>
            <p:nvPr/>
          </p:nvSpPr>
          <p:spPr>
            <a:xfrm>
              <a:off x="3346880" y="3754522"/>
              <a:ext cx="2601157" cy="6747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Mobile Application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0BC4F6-4218-8D19-4074-55D38F3F580F}"/>
              </a:ext>
            </a:extLst>
          </p:cNvPr>
          <p:cNvSpPr txBox="1"/>
          <p:nvPr/>
        </p:nvSpPr>
        <p:spPr>
          <a:xfrm>
            <a:off x="5872577" y="3791791"/>
            <a:ext cx="1953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Application intended for execution on a phone or tablet</a:t>
            </a:r>
          </a:p>
        </p:txBody>
      </p:sp>
    </p:spTree>
    <p:extLst>
      <p:ext uri="{BB962C8B-B14F-4D97-AF65-F5344CB8AC3E}">
        <p14:creationId xmlns:p14="http://schemas.microsoft.com/office/powerpoint/2010/main" val="386548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Platforms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C87518-3F78-945D-3EC9-26F4B9A93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85924"/>
              </p:ext>
            </p:extLst>
          </p:nvPr>
        </p:nvGraphicFramePr>
        <p:xfrm>
          <a:off x="1645328" y="1061237"/>
          <a:ext cx="5853344" cy="388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41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152610-56C7-49E8-99D4-46E01B48A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504D76-6346-4D35-A4C9-FD3C9ADAE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54BE3E-F4B4-4BD9-A14A-7907D3DE5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C790AA-CCAF-4E69-B1D1-B6BBF8537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7C0E9D-C8FA-44DA-9F36-B33FD78F6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0DA4B3-FB60-412C-8271-202438274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285" name="Google Shape;285;p45"/>
          <p:cNvSpPr txBox="1"/>
          <p:nvPr/>
        </p:nvSpPr>
        <p:spPr>
          <a:xfrm>
            <a:off x="613700" y="1641750"/>
            <a:ext cx="7086600" cy="13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Are interested in learning more about the Java language and building software applications using Java</a:t>
            </a:r>
          </a:p>
        </p:txBody>
      </p:sp>
      <p:sp>
        <p:nvSpPr>
          <p:cNvPr id="287" name="Google Shape;287;p45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5A28"/>
                </a:solidFill>
              </a:rPr>
              <a:t>This course assumes you:</a:t>
            </a:r>
            <a:endParaRPr sz="1800" b="1">
              <a:solidFill>
                <a:srgbClr val="F05A28"/>
              </a:solidFill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JRE vs. JDK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EC7885-59F6-A5F2-521E-171458171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734184"/>
              </p:ext>
            </p:extLst>
          </p:nvPr>
        </p:nvGraphicFramePr>
        <p:xfrm>
          <a:off x="2022629" y="1325801"/>
          <a:ext cx="5098742" cy="3103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75F7D4-76EF-C132-CF3B-F7FDCF7D0F45}"/>
              </a:ext>
            </a:extLst>
          </p:cNvPr>
          <p:cNvSpPr txBox="1"/>
          <p:nvPr/>
        </p:nvSpPr>
        <p:spPr>
          <a:xfrm>
            <a:off x="5282214" y="1145219"/>
            <a:ext cx="30272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Stands for Java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Provides platform-specific software for running Java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Implements the Java Virtual Machine (JVM)</a:t>
            </a:r>
          </a:p>
        </p:txBody>
      </p:sp>
    </p:spTree>
    <p:extLst>
      <p:ext uri="{BB962C8B-B14F-4D97-AF65-F5344CB8AC3E}">
        <p14:creationId xmlns:p14="http://schemas.microsoft.com/office/powerpoint/2010/main" val="24644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JRE vs. JDK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EC7885-59F6-A5F2-521E-171458171824}"/>
              </a:ext>
            </a:extLst>
          </p:cNvPr>
          <p:cNvGraphicFramePr/>
          <p:nvPr/>
        </p:nvGraphicFramePr>
        <p:xfrm>
          <a:off x="2022629" y="1325801"/>
          <a:ext cx="5098742" cy="3103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18FB37-BF32-1B93-071A-E9A21D964BA2}"/>
              </a:ext>
            </a:extLst>
          </p:cNvPr>
          <p:cNvSpPr txBox="1"/>
          <p:nvPr/>
        </p:nvSpPr>
        <p:spPr>
          <a:xfrm>
            <a:off x="5282214" y="1145219"/>
            <a:ext cx="30272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Stands for Java Development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Contains the JRE + development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Used for building Java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0727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“Hello, World”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Basic Input &amp; Output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23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Data Types &amp;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413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Data Types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pic>
        <p:nvPicPr>
          <p:cNvPr id="4" name="Graphic 3" descr="Balloon animal with solid fill">
            <a:extLst>
              <a:ext uri="{FF2B5EF4-FFF2-40B4-BE49-F238E27FC236}">
                <a16:creationId xmlns:a16="http://schemas.microsoft.com/office/drawing/2014/main" id="{2939184E-A0B8-5182-1FE6-DBC14419F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844" y="3064460"/>
            <a:ext cx="914400" cy="914400"/>
          </a:xfrm>
          <a:prstGeom prst="rect">
            <a:avLst/>
          </a:prstGeom>
        </p:spPr>
      </p:pic>
      <p:pic>
        <p:nvPicPr>
          <p:cNvPr id="6" name="Graphic 5" descr="Prehistoric Tool with solid fill">
            <a:extLst>
              <a:ext uri="{FF2B5EF4-FFF2-40B4-BE49-F238E27FC236}">
                <a16:creationId xmlns:a16="http://schemas.microsoft.com/office/drawing/2014/main" id="{64375BE0-E109-C73F-C946-84AA403E3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844" y="142209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C9265-561A-FE21-AAE8-50B12B20BC0A}"/>
              </a:ext>
            </a:extLst>
          </p:cNvPr>
          <p:cNvSpPr txBox="1"/>
          <p:nvPr/>
        </p:nvSpPr>
        <p:spPr>
          <a:xfrm>
            <a:off x="2539014" y="1725403"/>
            <a:ext cx="338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562E3-37D2-3B94-6ABC-F91B90D124D9}"/>
              </a:ext>
            </a:extLst>
          </p:cNvPr>
          <p:cNvSpPr txBox="1"/>
          <p:nvPr/>
        </p:nvSpPr>
        <p:spPr>
          <a:xfrm>
            <a:off x="2539014" y="3367771"/>
            <a:ext cx="338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Non-Primitive</a:t>
            </a:r>
          </a:p>
        </p:txBody>
      </p:sp>
    </p:spTree>
    <p:extLst>
      <p:ext uri="{BB962C8B-B14F-4D97-AF65-F5344CB8AC3E}">
        <p14:creationId xmlns:p14="http://schemas.microsoft.com/office/powerpoint/2010/main" val="41115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Data Types - Primitive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26</a:t>
            </a:fld>
            <a:endParaRPr/>
          </a:p>
        </p:txBody>
      </p:sp>
      <p:pic>
        <p:nvPicPr>
          <p:cNvPr id="6" name="Graphic 5" descr="Prehistoric Tool with solid fill">
            <a:extLst>
              <a:ext uri="{FF2B5EF4-FFF2-40B4-BE49-F238E27FC236}">
                <a16:creationId xmlns:a16="http://schemas.microsoft.com/office/drawing/2014/main" id="{64375BE0-E109-C73F-C946-84AA403E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44AFC9B-1C33-1B9D-D6CE-1621835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96534"/>
              </p:ext>
            </p:extLst>
          </p:nvPr>
        </p:nvGraphicFramePr>
        <p:xfrm>
          <a:off x="739996" y="1328525"/>
          <a:ext cx="7816788" cy="350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boolean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“true” or “false”; used in conditional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Integer type intended to represent a single character or smaller signed 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Slightly larger (than byte) signed 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Larger signed whole number; commonly used to represent whole numbers in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25767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Much larger signed whole number; used for cases where extremely large whole number is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15516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to represent decimal numbers (64-bit)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598160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to represent decimal numbers (32-bit)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20394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to represent a 16-bit Unicode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689179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to represent a string of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5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00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Variables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27</a:t>
            </a:fld>
            <a:endParaRPr/>
          </a:p>
        </p:txBody>
      </p:sp>
      <p:pic>
        <p:nvPicPr>
          <p:cNvPr id="7" name="Graphic 6" descr="Gemini with solid fill">
            <a:extLst>
              <a:ext uri="{FF2B5EF4-FFF2-40B4-BE49-F238E27FC236}">
                <a16:creationId xmlns:a16="http://schemas.microsoft.com/office/drawing/2014/main" id="{C6A95558-0F9E-9FBD-E7E7-6D3A4E0B1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BD36D-5751-CA49-EC78-ED81B926C621}"/>
              </a:ext>
            </a:extLst>
          </p:cNvPr>
          <p:cNvSpPr txBox="1"/>
          <p:nvPr/>
        </p:nvSpPr>
        <p:spPr>
          <a:xfrm>
            <a:off x="1429303" y="1489521"/>
            <a:ext cx="597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400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Represents a named location in memory that can be used for storing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B5FA0-ECE5-A08E-C486-DAA3452FB628}"/>
              </a:ext>
            </a:extLst>
          </p:cNvPr>
          <p:cNvSpPr txBox="1"/>
          <p:nvPr/>
        </p:nvSpPr>
        <p:spPr>
          <a:xfrm>
            <a:off x="1429303" y="2104555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a type and, optionally, an initial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BB809-0143-8C1C-D4BA-6329EEF5AF1A}"/>
              </a:ext>
            </a:extLst>
          </p:cNvPr>
          <p:cNvSpPr txBox="1"/>
          <p:nvPr/>
        </p:nvSpPr>
        <p:spPr>
          <a:xfrm>
            <a:off x="1429303" y="2719589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values can change during a program’s execution, but type remains fixed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86852-15A8-C523-C39D-925A784DA42E}"/>
              </a:ext>
            </a:extLst>
          </p:cNvPr>
          <p:cNvSpPr txBox="1"/>
          <p:nvPr/>
        </p:nvSpPr>
        <p:spPr>
          <a:xfrm>
            <a:off x="1429303" y="3330980"/>
            <a:ext cx="719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names must follow a set of defined syntax rules in the language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CE4BF1-E3DA-AA0D-24E6-88C34643BF7B}"/>
              </a:ext>
            </a:extLst>
          </p:cNvPr>
          <p:cNvSpPr txBox="1"/>
          <p:nvPr/>
        </p:nvSpPr>
        <p:spPr>
          <a:xfrm>
            <a:off x="1429303" y="3942371"/>
            <a:ext cx="719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names that improve readability of the code – i.e., use a name for a variable that indicates what it is being used for in the program</a:t>
            </a:r>
          </a:p>
        </p:txBody>
      </p:sp>
      <p:pic>
        <p:nvPicPr>
          <p:cNvPr id="22" name="Graphic 21" descr="Old Key with solid fill">
            <a:extLst>
              <a:ext uri="{FF2B5EF4-FFF2-40B4-BE49-F238E27FC236}">
                <a16:creationId xmlns:a16="http://schemas.microsoft.com/office/drawing/2014/main" id="{C36119D0-EECE-DF63-66AE-AD96AA71D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1414809"/>
            <a:ext cx="457200" cy="457200"/>
          </a:xfrm>
          <a:prstGeom prst="rect">
            <a:avLst/>
          </a:prstGeom>
        </p:spPr>
      </p:pic>
      <p:pic>
        <p:nvPicPr>
          <p:cNvPr id="23" name="Graphic 22" descr="Old Key with solid fill">
            <a:extLst>
              <a:ext uri="{FF2B5EF4-FFF2-40B4-BE49-F238E27FC236}">
                <a16:creationId xmlns:a16="http://schemas.microsoft.com/office/drawing/2014/main" id="{3E82DFFF-A7D0-70B7-E5F5-8872A75F0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2028173"/>
            <a:ext cx="457200" cy="457200"/>
          </a:xfrm>
          <a:prstGeom prst="rect">
            <a:avLst/>
          </a:prstGeom>
        </p:spPr>
      </p:pic>
      <p:pic>
        <p:nvPicPr>
          <p:cNvPr id="24" name="Graphic 23" descr="Old Key with solid fill">
            <a:extLst>
              <a:ext uri="{FF2B5EF4-FFF2-40B4-BE49-F238E27FC236}">
                <a16:creationId xmlns:a16="http://schemas.microsoft.com/office/drawing/2014/main" id="{2706B0D0-B64E-3B7F-1657-81C8008F4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2644880"/>
            <a:ext cx="457200" cy="457200"/>
          </a:xfrm>
          <a:prstGeom prst="rect">
            <a:avLst/>
          </a:prstGeom>
        </p:spPr>
      </p:pic>
      <p:pic>
        <p:nvPicPr>
          <p:cNvPr id="25" name="Graphic 24" descr="Old Key with solid fill">
            <a:extLst>
              <a:ext uri="{FF2B5EF4-FFF2-40B4-BE49-F238E27FC236}">
                <a16:creationId xmlns:a16="http://schemas.microsoft.com/office/drawing/2014/main" id="{F37DA179-4458-1F9B-55FB-C167451EF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3262251"/>
            <a:ext cx="457200" cy="457200"/>
          </a:xfrm>
          <a:prstGeom prst="rect">
            <a:avLst/>
          </a:prstGeom>
        </p:spPr>
      </p:pic>
      <p:pic>
        <p:nvPicPr>
          <p:cNvPr id="26" name="Graphic 25" descr="Old Key with solid fill">
            <a:extLst>
              <a:ext uri="{FF2B5EF4-FFF2-40B4-BE49-F238E27FC236}">
                <a16:creationId xmlns:a16="http://schemas.microsoft.com/office/drawing/2014/main" id="{7756E0E2-F6C6-517A-0D2D-02F53ED87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387962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Variables &amp; Literal Values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pic>
        <p:nvPicPr>
          <p:cNvPr id="7" name="Graphic 6" descr="Gemini with solid fill">
            <a:extLst>
              <a:ext uri="{FF2B5EF4-FFF2-40B4-BE49-F238E27FC236}">
                <a16:creationId xmlns:a16="http://schemas.microsoft.com/office/drawing/2014/main" id="{C6A95558-0F9E-9FBD-E7E7-6D3A4E0B1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BD36D-5751-CA49-EC78-ED81B926C621}"/>
              </a:ext>
            </a:extLst>
          </p:cNvPr>
          <p:cNvSpPr txBox="1"/>
          <p:nvPr/>
        </p:nvSpPr>
        <p:spPr>
          <a:xfrm>
            <a:off x="1429303" y="1489521"/>
            <a:ext cx="597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400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Literal values are fixed values coded into the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B5FA0-ECE5-A08E-C486-DAA3452FB628}"/>
              </a:ext>
            </a:extLst>
          </p:cNvPr>
          <p:cNvSpPr txBox="1"/>
          <p:nvPr/>
        </p:nvSpPr>
        <p:spPr>
          <a:xfrm>
            <a:off x="1429303" y="2104555"/>
            <a:ext cx="719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can be assigned literal value, value from other variables, result of calculations, result of method calls, etc.</a:t>
            </a:r>
          </a:p>
        </p:txBody>
      </p:sp>
      <p:pic>
        <p:nvPicPr>
          <p:cNvPr id="3" name="Graphic 2" descr="Chat bubble with solid fill">
            <a:extLst>
              <a:ext uri="{FF2B5EF4-FFF2-40B4-BE49-F238E27FC236}">
                <a16:creationId xmlns:a16="http://schemas.microsoft.com/office/drawing/2014/main" id="{30B023A3-8AC8-D3AD-1696-A5F373D15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1414809"/>
            <a:ext cx="457200" cy="457200"/>
          </a:xfrm>
          <a:prstGeom prst="rect">
            <a:avLst/>
          </a:prstGeom>
        </p:spPr>
      </p:pic>
      <p:pic>
        <p:nvPicPr>
          <p:cNvPr id="4" name="Graphic 3" descr="Chat bubble with solid fill">
            <a:extLst>
              <a:ext uri="{FF2B5EF4-FFF2-40B4-BE49-F238E27FC236}">
                <a16:creationId xmlns:a16="http://schemas.microsoft.com/office/drawing/2014/main" id="{2E0C572B-398B-D46A-DEEE-781B27C5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39" y="21045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Data Types, Variables, &amp; Literals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7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study this subject?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1238925" y="1183200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 dirty="0">
                <a:solidFill>
                  <a:srgbClr val="404040"/>
                </a:solidFill>
              </a:rPr>
              <a:t>Java is one of the most popular development languages in use today </a:t>
            </a:r>
            <a:endParaRPr sz="1500" dirty="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Java can be used to build all kinds of modern applications – APIs, front-end applications, batch jobs, mobile apps, etc.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Getting some high-level exposure to Java and the mechanics of the language positions you for eventual participation in modern software engineering projects</a:t>
            </a:r>
          </a:p>
        </p:txBody>
      </p:sp>
      <p:sp>
        <p:nvSpPr>
          <p:cNvPr id="296" name="Google Shape;296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Operators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087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Java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5697FF-0D19-126F-12C8-8A0FBDAA7F26}"/>
              </a:ext>
            </a:extLst>
          </p:cNvPr>
          <p:cNvSpPr/>
          <p:nvPr/>
        </p:nvSpPr>
        <p:spPr>
          <a:xfrm>
            <a:off x="3346882" y="714275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Operators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A199A4-444C-DBC8-86DC-50216A857084}"/>
              </a:ext>
            </a:extLst>
          </p:cNvPr>
          <p:cNvSpPr/>
          <p:nvPr/>
        </p:nvSpPr>
        <p:spPr>
          <a:xfrm>
            <a:off x="3346882" y="1399335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 Operators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02710B-178E-834F-203C-5E6FAA3701C0}"/>
              </a:ext>
            </a:extLst>
          </p:cNvPr>
          <p:cNvSpPr/>
          <p:nvPr/>
        </p:nvSpPr>
        <p:spPr>
          <a:xfrm>
            <a:off x="3346881" y="2084395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Operators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07D93A-AFFA-DE27-C062-32A7739367F0}"/>
              </a:ext>
            </a:extLst>
          </p:cNvPr>
          <p:cNvSpPr/>
          <p:nvPr/>
        </p:nvSpPr>
        <p:spPr>
          <a:xfrm>
            <a:off x="3346881" y="2769455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 Operators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00B9CA-E089-1F41-D472-8E39B03E27DE}"/>
              </a:ext>
            </a:extLst>
          </p:cNvPr>
          <p:cNvSpPr/>
          <p:nvPr/>
        </p:nvSpPr>
        <p:spPr>
          <a:xfrm>
            <a:off x="3346881" y="3448640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Unary Operators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CFE643-110C-E7E4-2A77-E52E6807DCA1}"/>
              </a:ext>
            </a:extLst>
          </p:cNvPr>
          <p:cNvSpPr/>
          <p:nvPr/>
        </p:nvSpPr>
        <p:spPr>
          <a:xfrm>
            <a:off x="3346880" y="4127825"/>
            <a:ext cx="2450237" cy="59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Operators</a:t>
            </a:r>
          </a:p>
        </p:txBody>
      </p:sp>
    </p:spTree>
    <p:extLst>
      <p:ext uri="{BB962C8B-B14F-4D97-AF65-F5344CB8AC3E}">
        <p14:creationId xmlns:p14="http://schemas.microsoft.com/office/powerpoint/2010/main" val="404801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Arithmetic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/>
        </p:nvGraphicFramePr>
        <p:xfrm>
          <a:off x="739996" y="1328525"/>
          <a:ext cx="7816788" cy="21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Division; used with two integers, results in an integer; if at least one operand is a decimal value, results will be a decimal value; division by 0 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25767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Modulo; represents remainder post division (e.g., 9%2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1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34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Assignment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44748"/>
              </p:ext>
            </p:extLst>
          </p:nvPr>
        </p:nvGraphicFramePr>
        <p:xfrm>
          <a:off x="739996" y="1328525"/>
          <a:ext cx="7816788" cy="296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Assignment; assigns value on right-hand side to variable on left-hand side (e.g., int a =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 and reassignment shortcut; used to increase a variable on left-hand side by the value on right-hand side (e.g., a += 3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+ 3)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Subtraction and reassignment shortcut; used to decrease a variable on left-hand side by the value on right-hand side (e.g., a -= 3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- 3)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Multiplication and reassignment shortcut; used to multiply a variable on left-hand side by the value on right-hand side (e.g., a *= 3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* 3)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25767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Division and reassignment shortcut; used to divide a variable on left-hand side by the value on right-hand side (e.g., a /= 3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/ 3)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15516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Modulo and reassignment shortcut; used to assign the results of calculating modulo of variable on left-hand side and value on right-hand side (e.g., a %= 3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% 3)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3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59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Relational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61653"/>
              </p:ext>
            </p:extLst>
          </p:nvPr>
        </p:nvGraphicFramePr>
        <p:xfrm>
          <a:off x="739996" y="1328525"/>
          <a:ext cx="7816788" cy="326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equality of given operands and results in true or false; e.g., 2 == 2 will be true but 2 == 8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inequality of given operands and results in true or false; e.g., 2 != 2 will be false but 2 != 8 will be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if value of operand on left-hand side is greater than value of operand on right-hand side, resulting in true or false; e.g., 2 &gt; 1 will be true but 2 &gt; 5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if value of operand on left-hand side is less than value of operand on right-hand side, resulting in true or false; e.g., 1 &lt; 2 will be true but 5 &lt; 5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25767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if value of operand on left-hand side is greater than </a:t>
                      </a:r>
                      <a:r>
                        <a:rPr lang="en-US" sz="1200" u="sng" dirty="0"/>
                        <a:t>or equal to</a:t>
                      </a:r>
                      <a:r>
                        <a:rPr lang="en-US" sz="1200" dirty="0"/>
                        <a:t> value of operand on right-hand side, resulting in true or false; e.g., 8 &gt;= 8 will be true but 5 &gt;= 8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15516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Tests if value of operand on left-hand side is less than </a:t>
                      </a:r>
                      <a:r>
                        <a:rPr lang="en-US" sz="1200" u="sng" dirty="0"/>
                        <a:t>or equal to</a:t>
                      </a:r>
                      <a:r>
                        <a:rPr lang="en-US" sz="1200" dirty="0"/>
                        <a:t> value of operand on right-hand side, resulting in true or false; e.g., 1.99 &lt;= 1.99 will be true but 1.99 &lt;= 1.50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3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20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Logical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659441"/>
              </p:ext>
            </p:extLst>
          </p:nvPr>
        </p:nvGraphicFramePr>
        <p:xfrm>
          <a:off x="739996" y="1328525"/>
          <a:ext cx="7816788" cy="225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AND used to check a compound expression for true or false; only true if both operands evaluate to true; e.g., (7 &gt; 6) &amp;&amp; (1.2 &gt; 1.1) will be true but (7 &gt; 6) &amp;&amp; (1.2 == 1.1)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OR used to check a compound expression for true or false; true if either operand (or both) evaluates to true; e.g., (7 &gt; 6) || (1.2 == 1.1) will be true but (6 &gt; 7) || (1.2 == 1.1)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Logical NOT used for negative check of </a:t>
                      </a:r>
                      <a:r>
                        <a:rPr lang="en-US" sz="1200" dirty="0" err="1"/>
                        <a:t>boolean</a:t>
                      </a:r>
                      <a:r>
                        <a:rPr lang="en-US" sz="1200" dirty="0"/>
                        <a:t> expression; will result in true if applied to a false condition and false if applied to a true condition; e.g., !(1.2 == 1.1) will be true but !(4 &lt; 5.8) will be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526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Unary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36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67641"/>
              </p:ext>
            </p:extLst>
          </p:nvPr>
        </p:nvGraphicFramePr>
        <p:xfrm>
          <a:off x="739996" y="1328525"/>
          <a:ext cx="7816788" cy="13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Unary minus used to invert the sign of a number or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Increment operator providing a shortcut for increasing a value by 1; e.g., a++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+ 1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Decrement operator providing a shortcut for decreasing a value by 1; e.g., a--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 a = a - 1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8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82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Other Operators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37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B96077-CF9F-2BAE-26AC-6D4D423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80746"/>
              </p:ext>
            </p:extLst>
          </p:nvPr>
        </p:nvGraphicFramePr>
        <p:xfrm>
          <a:off x="739996" y="1328525"/>
          <a:ext cx="7816788" cy="143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174">
                  <a:extLst>
                    <a:ext uri="{9D8B030D-6E8A-4147-A177-3AD203B41FA5}">
                      <a16:colId xmlns:a16="http://schemas.microsoft.com/office/drawing/2014/main" val="62279169"/>
                    </a:ext>
                  </a:extLst>
                </a:gridCol>
                <a:gridCol w="6512614">
                  <a:extLst>
                    <a:ext uri="{9D8B030D-6E8A-4147-A177-3AD203B41FA5}">
                      <a16:colId xmlns:a16="http://schemas.microsoft.com/office/drawing/2014/main" val="3345217025"/>
                    </a:ext>
                  </a:extLst>
                </a:gridCol>
              </a:tblGrid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93233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instanceof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Checks if the object on left-hand side is an instance of a particular class (on right-hand side); e.g., “Hello, World!” </a:t>
                      </a:r>
                      <a:r>
                        <a:rPr lang="en-US" sz="1200" dirty="0" err="1"/>
                        <a:t>instanceof</a:t>
                      </a:r>
                      <a:r>
                        <a:rPr lang="en-US" sz="1200" dirty="0"/>
                        <a:t> String will result in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062"/>
                  </a:ext>
                </a:extLst>
              </a:tr>
              <a:tr h="338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ternary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a shortcut for a conditional expression – format is &lt;</a:t>
                      </a:r>
                      <a:r>
                        <a:rPr lang="en-US" sz="1200" dirty="0" err="1"/>
                        <a:t>boolean</a:t>
                      </a:r>
                      <a:r>
                        <a:rPr lang="en-US" sz="1200" dirty="0"/>
                        <a:t> expression&gt; ? &lt;true result&gt; : &lt;false result&gt;; e.g., (1.9 &gt; 1.5) ? “larger” : “smaller” will result in “larger” while (1.9 == 1.5) ? “equal” : “unequal” will result in “unequal”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1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67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Operators – Arithmetic Operators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Operators – Assignment Operators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39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0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pledge to you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Make this interactive</a:t>
            </a:r>
            <a:endParaRPr sz="150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Ask you questions </a:t>
            </a:r>
            <a:endParaRPr sz="150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Ensure everyone can speak </a:t>
            </a:r>
            <a:endParaRPr sz="150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Use an on-screen timer </a:t>
            </a:r>
            <a:endParaRPr sz="1500">
              <a:solidFill>
                <a:srgbClr val="404040"/>
              </a:solidFill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5A28"/>
                </a:solidFill>
              </a:rPr>
              <a:t>I will...</a:t>
            </a:r>
            <a:endParaRPr sz="1800" b="1">
              <a:solidFill>
                <a:srgbClr val="F05A28"/>
              </a:solidFill>
            </a:endParaRPr>
          </a:p>
        </p:txBody>
      </p:sp>
      <p:sp>
        <p:nvSpPr>
          <p:cNvPr id="363" name="Google Shape;36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Operators – Relational Operators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40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Operators – Logical Operators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41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8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Operators – Unary Operators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42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88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Conditionals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6753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if Statement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Java statement used to enable conditional execution of a block of source code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Using an if…then construct, able to evaluate a </a:t>
            </a:r>
            <a:r>
              <a:rPr lang="en-US" dirty="0" err="1"/>
              <a:t>boolean</a:t>
            </a:r>
            <a:r>
              <a:rPr lang="en-US" dirty="0"/>
              <a:t> expression (true or false)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If the expression evaluates to true, code defined within code block is executed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44</a:t>
            </a:fld>
            <a:endParaRPr/>
          </a:p>
        </p:txBody>
      </p:sp>
      <p:pic>
        <p:nvPicPr>
          <p:cNvPr id="6" name="Picture 5" descr="Railroad tracks intersecting">
            <a:extLst>
              <a:ext uri="{FF2B5EF4-FFF2-40B4-BE49-F238E27FC236}">
                <a16:creationId xmlns:a16="http://schemas.microsoft.com/office/drawing/2014/main" id="{089775DC-21F8-76C6-8716-356D602A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B24DA-4AAC-E184-A501-001E447E5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446" y="2925570"/>
            <a:ext cx="4927108" cy="15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if-else Statement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definition of an optional block of code to be executed if </a:t>
            </a:r>
            <a:r>
              <a:rPr lang="en-US" dirty="0" err="1"/>
              <a:t>boolean</a:t>
            </a:r>
            <a:r>
              <a:rPr lang="en-US" dirty="0"/>
              <a:t> expression evaluates to false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Lets you route between 2 different potential paths in your code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If the expression evaluates to false, else block executed automatically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45</a:t>
            </a:fld>
            <a:endParaRPr/>
          </a:p>
        </p:txBody>
      </p:sp>
      <p:pic>
        <p:nvPicPr>
          <p:cNvPr id="2" name="Picture 1" descr="Railroad tracks intersecting">
            <a:extLst>
              <a:ext uri="{FF2B5EF4-FFF2-40B4-BE49-F238E27FC236}">
                <a16:creationId xmlns:a16="http://schemas.microsoft.com/office/drawing/2014/main" id="{9B1C7D17-B67A-054A-1E01-449F3877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64175-3C97-35F4-32E6-832622DA5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53" y="2842675"/>
            <a:ext cx="4259794" cy="15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if-else-if Statement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definition of additional, optional intermediate conditions to be evaluated as part of control flow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If initial expression evaluates to false, Java will check each included else-if for a “true” match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If none of the “branches” match, else block gets executed (if coded)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46</a:t>
            </a:fld>
            <a:endParaRPr/>
          </a:p>
        </p:txBody>
      </p:sp>
      <p:pic>
        <p:nvPicPr>
          <p:cNvPr id="2" name="Picture 1" descr="Railroad tracks intersecting">
            <a:extLst>
              <a:ext uri="{FF2B5EF4-FFF2-40B4-BE49-F238E27FC236}">
                <a16:creationId xmlns:a16="http://schemas.microsoft.com/office/drawing/2014/main" id="{9B1C7D17-B67A-054A-1E01-449F3877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D618F-7237-5DEC-75EE-E89DFF55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69" y="2920893"/>
            <a:ext cx="3600762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if Statement Nesting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 separate if check (with optional else-if and else blocks) can be nested in an if statement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This allows for testing multi-level conditions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Can also use logical operators (&amp;&amp; or ||) to use a multi-level expression on the if statement itself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47</a:t>
            </a:fld>
            <a:endParaRPr/>
          </a:p>
        </p:txBody>
      </p:sp>
      <p:pic>
        <p:nvPicPr>
          <p:cNvPr id="2" name="Picture 1" descr="Railroad tracks intersecting">
            <a:extLst>
              <a:ext uri="{FF2B5EF4-FFF2-40B4-BE49-F238E27FC236}">
                <a16:creationId xmlns:a16="http://schemas.microsoft.com/office/drawing/2014/main" id="{9B1C7D17-B67A-054A-1E01-449F3877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4CFD17-6DD0-6E45-4AF9-30B6A29E8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670" y="2675694"/>
            <a:ext cx="3562659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if Statement Nesting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48</a:t>
            </a:fld>
            <a:endParaRPr/>
          </a:p>
        </p:txBody>
      </p:sp>
      <p:pic>
        <p:nvPicPr>
          <p:cNvPr id="2" name="Picture 1" descr="Railroad tracks intersecting">
            <a:extLst>
              <a:ext uri="{FF2B5EF4-FFF2-40B4-BE49-F238E27FC236}">
                <a16:creationId xmlns:a16="http://schemas.microsoft.com/office/drawing/2014/main" id="{9B1C7D17-B67A-054A-1E01-449F3877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4929F-F16F-7EC4-3468-0B04DDFB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957" y="1449608"/>
            <a:ext cx="4458086" cy="22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34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switch Statement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Java statement used to check a value against multiple options and execute code for the option that matches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Can be useful when you need to check against a discrete number of possibilities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Supports definition of a “default” case if none of the other values match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 “break” statement in the cases prevents </a:t>
            </a:r>
            <a:r>
              <a:rPr lang="en-US" dirty="0" err="1"/>
              <a:t>fallthrough</a:t>
            </a:r>
            <a:r>
              <a:rPr lang="en-US" dirty="0"/>
              <a:t> from one case to the next – “break” exits the switch once a matching case has been found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49</a:t>
            </a:fld>
            <a:endParaRPr/>
          </a:p>
        </p:txBody>
      </p:sp>
      <p:pic>
        <p:nvPicPr>
          <p:cNvPr id="6" name="Picture 5" descr="Railroad tracks intersecting">
            <a:extLst>
              <a:ext uri="{FF2B5EF4-FFF2-40B4-BE49-F238E27FC236}">
                <a16:creationId xmlns:a16="http://schemas.microsoft.com/office/drawing/2014/main" id="{089775DC-21F8-76C6-8716-356D602A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50"/>
          <p:cNvSpPr txBox="1"/>
          <p:nvPr/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Read and understand simple Java programs</a:t>
            </a:r>
            <a:endParaRPr sz="1500" dirty="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Build upon a foundation that can fuel additional learning and help with taking on more challenging programming problems</a:t>
            </a:r>
            <a:endParaRPr sz="1500" dirty="0">
              <a:solidFill>
                <a:srgbClr val="404040"/>
              </a:solidFill>
            </a:endParaRPr>
          </a:p>
        </p:txBody>
      </p:sp>
      <p:sp>
        <p:nvSpPr>
          <p:cNvPr id="370" name="Google Shape;370;p50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5A28"/>
                </a:solidFill>
              </a:rPr>
              <a:t>At the end of this course you will be able to:</a:t>
            </a:r>
            <a:endParaRPr sz="1800" b="1">
              <a:solidFill>
                <a:srgbClr val="F05A28"/>
              </a:solidFill>
            </a:endParaRPr>
          </a:p>
        </p:txBody>
      </p:sp>
      <p:sp>
        <p:nvSpPr>
          <p:cNvPr id="371" name="Google Shape;371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switch Statement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50</a:t>
            </a:fld>
            <a:endParaRPr/>
          </a:p>
        </p:txBody>
      </p:sp>
      <p:pic>
        <p:nvPicPr>
          <p:cNvPr id="6" name="Picture 5" descr="Railroad tracks intersecting">
            <a:extLst>
              <a:ext uri="{FF2B5EF4-FFF2-40B4-BE49-F238E27FC236}">
                <a16:creationId xmlns:a16="http://schemas.microsoft.com/office/drawing/2014/main" id="{089775DC-21F8-76C6-8716-356D602A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6" y="181311"/>
            <a:ext cx="1065927" cy="1065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F326-5FB3-ED59-AC3A-CB62781C2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81" y="1125729"/>
            <a:ext cx="4366638" cy="28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0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if Statement (and Variants)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51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3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switch Statement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52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89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Arrays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7270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op view of corks">
            <a:extLst>
              <a:ext uri="{FF2B5EF4-FFF2-40B4-BE49-F238E27FC236}">
                <a16:creationId xmlns:a16="http://schemas.microsoft.com/office/drawing/2014/main" id="{D7AE577A-2266-D671-30B7-D25D3D25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0" y="177390"/>
            <a:ext cx="1543653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Java mechanism that allows us to define a collection of multiple “things” of the same type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Uses a type to dictate what types of “things” the collection will hold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Uses square brackets to define the number of “things” the collection will include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reference to the entire set by name as well as reference to an individual element of the set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Looping (which we’ll talk about in the next section) can be used to process the set one-by-one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39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op view of corks">
            <a:extLst>
              <a:ext uri="{FF2B5EF4-FFF2-40B4-BE49-F238E27FC236}">
                <a16:creationId xmlns:a16="http://schemas.microsoft.com/office/drawing/2014/main" id="{D7AE577A-2266-D671-30B7-D25D3D25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0" y="177390"/>
            <a:ext cx="1543653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We can declare the array and assign elements after-the-fact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Elements can be set and referenced by a 0-based index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Indexes for elements range from 0 to the length of the array - 1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228600" indent="0">
              <a:spcBef>
                <a:spcPts val="0"/>
              </a:spcBef>
              <a:buClrTx/>
              <a:buSzPct val="100000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7A0B-F180-5F99-18AB-5F1F70AB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715" y="2647381"/>
            <a:ext cx="2482569" cy="17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op view of corks">
            <a:extLst>
              <a:ext uri="{FF2B5EF4-FFF2-40B4-BE49-F238E27FC236}">
                <a16:creationId xmlns:a16="http://schemas.microsoft.com/office/drawing/2014/main" id="{D7AE577A-2266-D671-30B7-D25D3D25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0" y="177390"/>
            <a:ext cx="1543653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Alternatively, the array can be defined, and the elements initialized at time of declaration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With this syntax, the size of the array is inferred from the number of elements assigned on creation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228600" indent="0">
              <a:spcBef>
                <a:spcPts val="0"/>
              </a:spcBef>
              <a:buClrTx/>
              <a:buSzPct val="100000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C6CB9-DDC0-43DA-E022-294F854DB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54" y="2842675"/>
            <a:ext cx="1988992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Arrays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57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1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Looping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571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Looping Statements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At times in our Java code, we may need to execute the same set of statements multiple times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In some cases, we know exactly how many times we want to execute them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In other cases, we allow activity in our code at runtime to decide the number of iterations we execute for a set of repeated logic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us to reuse the same statements for multiple executions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6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Java as a modern software engineering language</a:t>
            </a:r>
            <a:endParaRPr sz="1500" dirty="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 dirty="0">
                <a:solidFill>
                  <a:srgbClr val="404040"/>
                </a:solidFill>
              </a:rPr>
              <a:t>Data types &amp; variables in Java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Java operators</a:t>
            </a:r>
            <a:endParaRPr sz="1500" dirty="0">
              <a:solidFill>
                <a:srgbClr val="404040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 dirty="0">
                <a:solidFill>
                  <a:srgbClr val="404040"/>
                </a:solidFill>
              </a:rPr>
              <a:t>Java conditionals</a:t>
            </a:r>
            <a:endParaRPr sz="1500" dirty="0">
              <a:solidFill>
                <a:srgbClr val="404040"/>
              </a:solidFill>
            </a:endParaRPr>
          </a:p>
          <a:p>
            <a:pPr marL="457200" indent="-323850">
              <a:lnSpc>
                <a:spcPct val="150000"/>
              </a:lnSpc>
              <a:spcBef>
                <a:spcPts val="1000"/>
              </a:spcBef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</a:rPr>
              <a:t>Java arrays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buClr>
                <a:srgbClr val="404040"/>
              </a:buClr>
              <a:buSzPts val="1500"/>
              <a:buChar char="●"/>
            </a:pPr>
            <a:r>
              <a:rPr lang="en" sz="1500" dirty="0">
                <a:solidFill>
                  <a:srgbClr val="404040"/>
                </a:solidFill>
              </a:rPr>
              <a:t>Java looping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buClr>
                <a:srgbClr val="404040"/>
              </a:buClr>
              <a:buSzPts val="1500"/>
              <a:buChar char="●"/>
            </a:pPr>
            <a:r>
              <a:rPr lang="en" sz="1500" dirty="0">
                <a:solidFill>
                  <a:srgbClr val="404040"/>
                </a:solidFill>
              </a:rPr>
              <a:t>Java classes</a:t>
            </a: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Looping Statements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60</a:t>
            </a:fld>
            <a:endParaRPr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E77578-751A-2999-78E2-87FB9A69AECE}"/>
              </a:ext>
            </a:extLst>
          </p:cNvPr>
          <p:cNvSpPr/>
          <p:nvPr/>
        </p:nvSpPr>
        <p:spPr>
          <a:xfrm>
            <a:off x="2831977" y="1458728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E6D729-436D-1E01-57D4-72B5045FC7B7}"/>
              </a:ext>
            </a:extLst>
          </p:cNvPr>
          <p:cNvSpPr/>
          <p:nvPr/>
        </p:nvSpPr>
        <p:spPr>
          <a:xfrm>
            <a:off x="2831977" y="2525476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for-each Loop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33D1F0-3640-1CB2-74D2-CDDFA1AA042B}"/>
              </a:ext>
            </a:extLst>
          </p:cNvPr>
          <p:cNvSpPr/>
          <p:nvPr/>
        </p:nvSpPr>
        <p:spPr>
          <a:xfrm>
            <a:off x="2831977" y="3592224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245488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for Loop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Uses a standard format for defining a loop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Usually includes an initial expression or assignment, a test to determine if looping should stop, &amp; a statement to move us to loop completion (instead of an infinite loop)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Usually used when we know the discrete number of times that a block of code should be executed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50B59-423E-AF0D-8552-19EB68170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042" y="3415677"/>
            <a:ext cx="4099915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for-each Loop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Defines a loop that should execute for each element of a given array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Useful when you need to leverage the same logic for every element in a collection of things</a:t>
            </a:r>
          </a:p>
          <a:p>
            <a:pPr marL="228600" indent="0">
              <a:spcBef>
                <a:spcPts val="0"/>
              </a:spcBef>
              <a:buClrTx/>
              <a:buSzPct val="100000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07D82-19F0-8F1E-094C-364E32D0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20" y="2691520"/>
            <a:ext cx="4059959" cy="17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while Loop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Defines a loop that should execute while a </a:t>
            </a:r>
            <a:r>
              <a:rPr lang="en-US" dirty="0" err="1"/>
              <a:t>boolean</a:t>
            </a:r>
            <a:r>
              <a:rPr lang="en-US" dirty="0"/>
              <a:t> expression remains true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runtime determination of number of iterations to execute for a given set of logic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Could be that no iterations execute if </a:t>
            </a:r>
            <a:r>
              <a:rPr lang="en-US" dirty="0" err="1"/>
              <a:t>boolean</a:t>
            </a:r>
            <a:r>
              <a:rPr lang="en-US" dirty="0"/>
              <a:t> expression evaluates to false from the start</a:t>
            </a:r>
          </a:p>
          <a:p>
            <a:pPr marL="228600" indent="0">
              <a:spcBef>
                <a:spcPts val="0"/>
              </a:spcBef>
              <a:buClrTx/>
              <a:buSzPct val="100000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CC311-006D-4E46-0DCF-16D0044A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12" y="2963050"/>
            <a:ext cx="2765976" cy="14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77F6AA13-A15C-BF94-B0C5-FA11D06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1" y="177390"/>
            <a:ext cx="1610782" cy="1069848"/>
          </a:xfrm>
          <a:prstGeom prst="rect">
            <a:avLst/>
          </a:prstGeom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do-while Loop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Variation on while-style loop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Places </a:t>
            </a:r>
            <a:r>
              <a:rPr lang="en-US" dirty="0" err="1"/>
              <a:t>boolean</a:t>
            </a:r>
            <a:r>
              <a:rPr lang="en-US" dirty="0"/>
              <a:t> expression check at end of loop body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Ensures that loop body executes at least once</a:t>
            </a:r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76779-6419-2C13-9F4D-D3796F5CD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83" y="2964386"/>
            <a:ext cx="3434234" cy="14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for Loop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65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03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for-each Loop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66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while Loop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67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6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7496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Classes vs. Objects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Java is an object-oriented language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us to model real-world entities in Java code for programmatic access and processing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Enables us to define the “shape” of an entity in our code – what attributes it should have and what behaviors it should support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5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1C826-DCA0-48B6-AA31-041C474F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72FD-5BA0-19D8-ABAD-BBD1307A99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023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Classes vs. Objects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Classes define the shape of the entity but do not represent any actual entity instances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Classes are like a blueprint or cookie cutter – they define what something will look like that is created from it but do not represent a concrete entity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To create concrete instances of the blueprint, we create objects – the house built from the blueprint, or the cookies created with the cookie cutter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We know each concrete instance will have the same properties (though property values will be different from instance-to-instance) and the same behaviors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2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Classes vs. Objects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To create a new instance of the defined template, we use the “new” operator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The results of the “new” operator will likely be stored in an object reference (a variable that we can use in our code)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To access the specific property values of the object (and the methods defined for its type), we can use the dot notation</a:t>
            </a:r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5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Object-Oriented Programming (OOP)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72</a:t>
            </a:fld>
            <a:endParaRPr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E77578-751A-2999-78E2-87FB9A69AECE}"/>
              </a:ext>
            </a:extLst>
          </p:cNvPr>
          <p:cNvSpPr/>
          <p:nvPr/>
        </p:nvSpPr>
        <p:spPr>
          <a:xfrm>
            <a:off x="2831977" y="1458728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Encapsulation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E6D729-436D-1E01-57D4-72B5045FC7B7}"/>
              </a:ext>
            </a:extLst>
          </p:cNvPr>
          <p:cNvSpPr/>
          <p:nvPr/>
        </p:nvSpPr>
        <p:spPr>
          <a:xfrm>
            <a:off x="2831977" y="2525476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33D1F0-3640-1CB2-74D2-CDDFA1AA042B}"/>
              </a:ext>
            </a:extLst>
          </p:cNvPr>
          <p:cNvSpPr/>
          <p:nvPr/>
        </p:nvSpPr>
        <p:spPr>
          <a:xfrm>
            <a:off x="2831977" y="3592224"/>
            <a:ext cx="3480046" cy="941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23031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Encapsulation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An object should protect its internal state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If code using the object wants to read or change its state, the object should force access through the defined methods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Provides the class/object with an opportunity to validate the intended action to be sure it won’t jeopardize the integrity of the entity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73</a:t>
            </a:fld>
            <a:endParaRPr/>
          </a:p>
        </p:txBody>
      </p:sp>
      <p:pic>
        <p:nvPicPr>
          <p:cNvPr id="5" name="Graphic 4" descr="Medieval Armor with solid fill">
            <a:extLst>
              <a:ext uri="{FF2B5EF4-FFF2-40B4-BE49-F238E27FC236}">
                <a16:creationId xmlns:a16="http://schemas.microsoft.com/office/drawing/2014/main" id="{3D445960-B702-3205-F83E-D8C32570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Inheritance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Supports the creation of a hierarchy of related entity types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For example, an employee type (that defines attributes all employees possess), and creation of a salaried employee type and hourly employee type (with different behaviors but certain shared characteristics that are valid for all employee types)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Helps us design rich data models that map more closely to reality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Goal is to make the software look as much like the real business climate as possible to cut down on gaps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74</a:t>
            </a:fld>
            <a:endParaRPr/>
          </a:p>
        </p:txBody>
      </p:sp>
      <p:pic>
        <p:nvPicPr>
          <p:cNvPr id="3" name="Graphic 2" descr="Hierarchy with solid fill">
            <a:extLst>
              <a:ext uri="{FF2B5EF4-FFF2-40B4-BE49-F238E27FC236}">
                <a16:creationId xmlns:a16="http://schemas.microsoft.com/office/drawing/2014/main" id="{D61E13D4-FCC8-7D69-ED34-2F7E7D69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533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Polymorphism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Literally means “many forms”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In OOP, helps us leverage “context” for determining what a specific behavior or functionality means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Supports management of complex relationships in our code bases that can be dynamically applied during software execution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As an example, we can “open” a door and “open” a book – same verb but meaning is defined by context in which it is used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75</a:t>
            </a:fld>
            <a:endParaRPr/>
          </a:p>
        </p:txBody>
      </p:sp>
      <p:pic>
        <p:nvPicPr>
          <p:cNvPr id="4" name="Graphic 3" descr="Juggler with solid fill">
            <a:extLst>
              <a:ext uri="{FF2B5EF4-FFF2-40B4-BE49-F238E27FC236}">
                <a16:creationId xmlns:a16="http://schemas.microsoft.com/office/drawing/2014/main" id="{6ACEA10B-9F49-A40D-8707-FF7A640DA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Access Modifiers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When defining a class in Java, we can mark certain members as “private” (internal access only)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Other members can be marked with “public” (accessible from outside of the class)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Often, we define the attributes (or state) of the object using “private” – helps us protect the internal state</a:t>
            </a:r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76</a:t>
            </a:fld>
            <a:endParaRPr/>
          </a:p>
        </p:txBody>
      </p:sp>
      <p:pic>
        <p:nvPicPr>
          <p:cNvPr id="3" name="Graphic 2" descr="Eye Scan with solid fill">
            <a:extLst>
              <a:ext uri="{FF2B5EF4-FFF2-40B4-BE49-F238E27FC236}">
                <a16:creationId xmlns:a16="http://schemas.microsoft.com/office/drawing/2014/main" id="{9EF3B9BB-CAC1-7B37-937F-B28ED7F64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Access Modifiers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Methods (or behaviors) can be marked with “private” or “public” – “private” if we expect the method to be used internal to the class only; “public” if we want to expose the behavior to the outside world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There are other access modifiers as well – support more intermediate/advanced scenarios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77</a:t>
            </a:fld>
            <a:endParaRPr/>
          </a:p>
        </p:txBody>
      </p:sp>
      <p:pic>
        <p:nvPicPr>
          <p:cNvPr id="3" name="Graphic 2" descr="Eye Scan with solid fill">
            <a:extLst>
              <a:ext uri="{FF2B5EF4-FFF2-40B4-BE49-F238E27FC236}">
                <a16:creationId xmlns:a16="http://schemas.microsoft.com/office/drawing/2014/main" id="{9EF3B9BB-CAC1-7B37-937F-B28ED7F64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Constructors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Special kind of “method” defined on the class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Has same name as class – can accept parameters but has no return type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Used to initialize a new instance of the class (when calling the “new” operator)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Enables setting of initial state (with corresponding logic, if required) on object creation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715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78</a:t>
            </a:fld>
            <a:endParaRPr/>
          </a:p>
        </p:txBody>
      </p:sp>
      <p:pic>
        <p:nvPicPr>
          <p:cNvPr id="4" name="Graphic 3" descr="Cement truck with solid fill">
            <a:extLst>
              <a:ext uri="{FF2B5EF4-FFF2-40B4-BE49-F238E27FC236}">
                <a16:creationId xmlns:a16="http://schemas.microsoft.com/office/drawing/2014/main" id="{825EF7AF-E003-C50D-B333-9F18780C8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41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Class and Objects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79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Java as a Modern Software Engineering Language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7DDFA-77E3-0515-7D40-27D27B19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0" y="1226947"/>
            <a:ext cx="4883899" cy="35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4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Methods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80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6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Access Modifiers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81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5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Java Constructors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82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55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7A138-E13F-E05F-49F1-A0DD718EA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/>
              <a:t>Bringing it All Together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83</a:t>
            </a:fld>
            <a:endParaRPr/>
          </a:p>
        </p:txBody>
      </p:sp>
      <p:pic>
        <p:nvPicPr>
          <p:cNvPr id="5" name="Graphic 4" descr="Performance Curtains with solid fill">
            <a:extLst>
              <a:ext uri="{FF2B5EF4-FFF2-40B4-BE49-F238E27FC236}">
                <a16:creationId xmlns:a16="http://schemas.microsoft.com/office/drawing/2014/main" id="{B8E902DD-9831-1176-6AB2-EDB0FE6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175" y="240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4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53"/>
          <p:cNvGrpSpPr/>
          <p:nvPr/>
        </p:nvGrpSpPr>
        <p:grpSpPr>
          <a:xfrm>
            <a:off x="4491032" y="1168875"/>
            <a:ext cx="4689327" cy="4991730"/>
            <a:chOff x="3458352" y="512656"/>
            <a:chExt cx="5769350" cy="5951747"/>
          </a:xfrm>
        </p:grpSpPr>
        <p:pic>
          <p:nvPicPr>
            <p:cNvPr id="393" name="Google Shape;393;p53"/>
            <p:cNvPicPr preferRelativeResize="0"/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3"/>
            <p:cNvPicPr preferRelativeResize="0"/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53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4294967295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you!</a:t>
            </a:r>
            <a:endParaRPr sz="45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If you have additional questions, </a:t>
            </a:r>
            <a:br>
              <a:rPr lang="en" sz="1900"/>
            </a:br>
            <a:r>
              <a:rPr lang="en" sz="1900"/>
              <a:t>please reach out to me at: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(email address)</a:t>
            </a:r>
            <a:endParaRPr sz="1900"/>
          </a:p>
        </p:txBody>
      </p:sp>
      <p:pic>
        <p:nvPicPr>
          <p:cNvPr id="398" name="Google Shape;398;p53" descr="Google Shape;299;p42"/>
          <p:cNvPicPr preferRelativeResize="0"/>
          <p:nvPr/>
        </p:nvPicPr>
        <p:blipFill rotWithShape="1">
          <a:blip r:embed="rId5">
            <a:alphaModFix amt="38000"/>
          </a:blip>
          <a:srcRect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Java as a Modern Software Engineering Language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7DDFA-77E3-0515-7D40-27D27B19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50" y="1226947"/>
            <a:ext cx="4883899" cy="3522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0E462-8778-2E43-CF21-449A665A99C9}"/>
              </a:ext>
            </a:extLst>
          </p:cNvPr>
          <p:cNvSpPr txBox="1"/>
          <p:nvPr/>
        </p:nvSpPr>
        <p:spPr>
          <a:xfrm>
            <a:off x="354516" y="2379214"/>
            <a:ext cx="177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 code created using Java language syntax and stored in 1 or more *.java files</a:t>
            </a:r>
          </a:p>
        </p:txBody>
      </p:sp>
    </p:spTree>
    <p:extLst>
      <p:ext uri="{BB962C8B-B14F-4D97-AF65-F5344CB8AC3E}">
        <p14:creationId xmlns:p14="http://schemas.microsoft.com/office/powerpoint/2010/main" val="1890165978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3820</Words>
  <Application>Microsoft Office PowerPoint</Application>
  <PresentationFormat>On-screen Show (16:9)</PresentationFormat>
  <Paragraphs>550</Paragraphs>
  <Slides>84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Helvetica Neue Light</vt:lpstr>
      <vt:lpstr>Calibri</vt:lpstr>
      <vt:lpstr>Montserrat</vt:lpstr>
      <vt:lpstr>Helvetica Neue</vt:lpstr>
      <vt:lpstr>Montserrat Medium</vt:lpstr>
      <vt:lpstr>Wingdings</vt:lpstr>
      <vt:lpstr>Arial</vt:lpstr>
      <vt:lpstr>Pluralsight default theme</vt:lpstr>
      <vt:lpstr> Welcome Java Programming Primer</vt:lpstr>
      <vt:lpstr>Prerequisites</vt:lpstr>
      <vt:lpstr>Why study this subject?</vt:lpstr>
      <vt:lpstr>My pledge to you</vt:lpstr>
      <vt:lpstr>Objectives</vt:lpstr>
      <vt:lpstr>Agenda</vt:lpstr>
      <vt:lpstr>Java Overview</vt:lpstr>
      <vt:lpstr>Java as a Modern Software Engineering Language</vt:lpstr>
      <vt:lpstr>Java as a Modern Software Engineering Language</vt:lpstr>
      <vt:lpstr>Java as a Modern Software Engineering Language</vt:lpstr>
      <vt:lpstr>Java as a Modern Software Engineering Language</vt:lpstr>
      <vt:lpstr>Java as a Modern Software Engineering Language</vt:lpstr>
      <vt:lpstr>Characteristics of Java</vt:lpstr>
      <vt:lpstr>Types of Java Application</vt:lpstr>
      <vt:lpstr>Types of Java Application</vt:lpstr>
      <vt:lpstr>Types of Java Application</vt:lpstr>
      <vt:lpstr>Types of Java Application</vt:lpstr>
      <vt:lpstr>Types of Java Application</vt:lpstr>
      <vt:lpstr>Java Platforms</vt:lpstr>
      <vt:lpstr>JRE vs. JDK</vt:lpstr>
      <vt:lpstr>JRE vs. JDK</vt:lpstr>
      <vt:lpstr>DEMO</vt:lpstr>
      <vt:lpstr>DEMO</vt:lpstr>
      <vt:lpstr>Java Data Types &amp; Variables</vt:lpstr>
      <vt:lpstr>Java Data Types</vt:lpstr>
      <vt:lpstr>Java Data Types - Primitive</vt:lpstr>
      <vt:lpstr>Java Variables</vt:lpstr>
      <vt:lpstr>Java Variables &amp; Literal Values</vt:lpstr>
      <vt:lpstr>DEMO</vt:lpstr>
      <vt:lpstr>Java Operators</vt:lpstr>
      <vt:lpstr>Java Operators</vt:lpstr>
      <vt:lpstr>Arithmetic Operators</vt:lpstr>
      <vt:lpstr>Assignment Operators</vt:lpstr>
      <vt:lpstr>Relational Operators</vt:lpstr>
      <vt:lpstr>Logical Operators</vt:lpstr>
      <vt:lpstr>Unary Operators</vt:lpstr>
      <vt:lpstr>Other Operators</vt:lpstr>
      <vt:lpstr>DEMO</vt:lpstr>
      <vt:lpstr>DEMO</vt:lpstr>
      <vt:lpstr>DEMO</vt:lpstr>
      <vt:lpstr>DEMO</vt:lpstr>
      <vt:lpstr>DEMO</vt:lpstr>
      <vt:lpstr>Java Conditionals</vt:lpstr>
      <vt:lpstr>if Statement</vt:lpstr>
      <vt:lpstr>if-else Statement</vt:lpstr>
      <vt:lpstr>if-else-if Statement</vt:lpstr>
      <vt:lpstr>if Statement Nesting</vt:lpstr>
      <vt:lpstr>if Statement Nesting</vt:lpstr>
      <vt:lpstr>switch Statement</vt:lpstr>
      <vt:lpstr>switch Statement</vt:lpstr>
      <vt:lpstr>DEMO</vt:lpstr>
      <vt:lpstr>DEMO</vt:lpstr>
      <vt:lpstr>Java Arrays</vt:lpstr>
      <vt:lpstr>Arrays</vt:lpstr>
      <vt:lpstr>Arrays</vt:lpstr>
      <vt:lpstr>Arrays</vt:lpstr>
      <vt:lpstr>DEMO</vt:lpstr>
      <vt:lpstr>Java Looping</vt:lpstr>
      <vt:lpstr>Looping Statements</vt:lpstr>
      <vt:lpstr>Looping Statements</vt:lpstr>
      <vt:lpstr>for Loop</vt:lpstr>
      <vt:lpstr>for-each Loop</vt:lpstr>
      <vt:lpstr>while Loop</vt:lpstr>
      <vt:lpstr>do-while Loop</vt:lpstr>
      <vt:lpstr>DEMO</vt:lpstr>
      <vt:lpstr>DEMO</vt:lpstr>
      <vt:lpstr>DEMO</vt:lpstr>
      <vt:lpstr>Java Classes</vt:lpstr>
      <vt:lpstr>Classes vs. Objects</vt:lpstr>
      <vt:lpstr>Classes vs. Objects</vt:lpstr>
      <vt:lpstr>Classes vs. Objects</vt:lpstr>
      <vt:lpstr>Object-Oriented Programming (OOP)</vt:lpstr>
      <vt:lpstr>Encapsulation</vt:lpstr>
      <vt:lpstr>Inheritance</vt:lpstr>
      <vt:lpstr>Polymorphism</vt:lpstr>
      <vt:lpstr>Access Modifiers</vt:lpstr>
      <vt:lpstr>Access Modifiers</vt:lpstr>
      <vt:lpstr>Constructors</vt:lpstr>
      <vt:lpstr>DEMO</vt:lpstr>
      <vt:lpstr>DEMO</vt:lpstr>
      <vt:lpstr>DEMO</vt:lpstr>
      <vt:lpstr>DEMO</vt:lpstr>
      <vt:lpstr>DEMO</vt:lpstr>
      <vt:lpstr>Thank you!  If you have additional questions,  please reach out to me at: (email address)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Sanders</dc:creator>
  <cp:lastModifiedBy>Allen Sanders</cp:lastModifiedBy>
  <cp:revision>173</cp:revision>
  <dcterms:modified xsi:type="dcterms:W3CDTF">2022-10-30T23:44:16Z</dcterms:modified>
</cp:coreProperties>
</file>